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 id="2147483732" r:id="rId2"/>
    <p:sldMasterId id="2147483744" r:id="rId3"/>
    <p:sldMasterId id="2147483762" r:id="rId4"/>
  </p:sldMasterIdLst>
  <p:notesMasterIdLst>
    <p:notesMasterId r:id="rId26"/>
  </p:notesMasterIdLst>
  <p:sldIdLst>
    <p:sldId id="276" r:id="rId5"/>
    <p:sldId id="256" r:id="rId6"/>
    <p:sldId id="259" r:id="rId7"/>
    <p:sldId id="257" r:id="rId8"/>
    <p:sldId id="258" r:id="rId9"/>
    <p:sldId id="260" r:id="rId10"/>
    <p:sldId id="261"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7" r:id="rId24"/>
    <p:sldId id="275"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7" d="100"/>
          <a:sy n="87" d="100"/>
        </p:scale>
        <p:origin x="51" y="43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2200" b="0" i="0" u="none" strike="noStrike" kern="1200" cap="none" spc="0" normalizeH="0" baseline="0">
                <a:solidFill>
                  <a:schemeClr val="tx1">
                    <a:lumMod val="65000"/>
                    <a:lumOff val="35000"/>
                  </a:schemeClr>
                </a:solidFill>
                <a:latin typeface="+mj-lt"/>
                <a:ea typeface="+mj-ea"/>
                <a:cs typeface="+mj-cs"/>
              </a:defRPr>
            </a:pPr>
            <a:r>
              <a:rPr lang="en-US"/>
              <a:t>Dividends Per Share</a:t>
            </a:r>
          </a:p>
        </c:rich>
      </c:tx>
      <c:overlay val="0"/>
      <c:spPr>
        <a:noFill/>
        <a:ln>
          <a:noFill/>
        </a:ln>
        <a:effectLst/>
      </c:spPr>
      <c:txPr>
        <a:bodyPr rot="0" spcFirstLastPara="1" vertOverflow="ellipsis" vert="horz" wrap="square" anchor="ctr" anchorCtr="1"/>
        <a:lstStyle/>
        <a:p>
          <a:pPr>
            <a:defRPr sz="2200" b="0" i="0" u="none" strike="noStrike" kern="1200" cap="none" spc="0" normalizeH="0" baseline="0">
              <a:solidFill>
                <a:schemeClr val="tx1">
                  <a:lumMod val="65000"/>
                  <a:lumOff val="35000"/>
                </a:schemeClr>
              </a:solidFill>
              <a:latin typeface="+mj-lt"/>
              <a:ea typeface="+mj-ea"/>
              <a:cs typeface="+mj-cs"/>
            </a:defRPr>
          </a:pPr>
          <a:endParaRPr lang="en-US"/>
        </a:p>
      </c:txPr>
    </c:title>
    <c:autoTitleDeleted val="0"/>
    <c:plotArea>
      <c:layout/>
      <c:lineChart>
        <c:grouping val="standard"/>
        <c:varyColors val="0"/>
        <c:ser>
          <c:idx val="0"/>
          <c:order val="0"/>
          <c:tx>
            <c:strRef>
              <c:f>'Stock Analysis'!$K$8</c:f>
              <c:strCache>
                <c:ptCount val="1"/>
                <c:pt idx="0">
                  <c:v>TIME</c:v>
                </c:pt>
              </c:strCache>
            </c:strRef>
          </c:tx>
          <c:spPr>
            <a:ln w="38100" cap="rnd">
              <a:solidFill>
                <a:schemeClr val="accent4"/>
              </a:solidFill>
              <a:round/>
            </a:ln>
            <a:effectLst/>
          </c:spPr>
          <c:marker>
            <c:symbol val="circle"/>
            <c:size val="8"/>
            <c:spPr>
              <a:solidFill>
                <a:schemeClr val="accent4"/>
              </a:solidFill>
              <a:ln>
                <a:noFill/>
              </a:ln>
              <a:effectLst/>
            </c:spPr>
          </c:marker>
          <c:cat>
            <c:strRef>
              <c:f>'Stock Analysis'!$M$9:$M$16</c:f>
              <c:strCache>
                <c:ptCount val="8"/>
                <c:pt idx="0">
                  <c:v>Microsoft</c:v>
                </c:pt>
                <c:pt idx="1">
                  <c:v>0.76</c:v>
                </c:pt>
                <c:pt idx="2">
                  <c:v>0.89</c:v>
                </c:pt>
                <c:pt idx="3">
                  <c:v>1.07</c:v>
                </c:pt>
                <c:pt idx="4">
                  <c:v>1.21</c:v>
                </c:pt>
                <c:pt idx="5">
                  <c:v>1.39</c:v>
                </c:pt>
                <c:pt idx="6">
                  <c:v>1.47</c:v>
                </c:pt>
                <c:pt idx="7">
                  <c:v>1.13</c:v>
                </c:pt>
              </c:strCache>
            </c:strRef>
          </c:cat>
          <c:val>
            <c:numRef>
              <c:f>'Stock Analysis'!$K$9:$K$16</c:f>
              <c:numCache>
                <c:formatCode>General</c:formatCode>
                <c:ptCount val="8"/>
                <c:pt idx="1">
                  <c:v>2012</c:v>
                </c:pt>
                <c:pt idx="2">
                  <c:v>2013</c:v>
                </c:pt>
                <c:pt idx="3">
                  <c:v>2014</c:v>
                </c:pt>
                <c:pt idx="4">
                  <c:v>2015</c:v>
                </c:pt>
                <c:pt idx="5">
                  <c:v>2016</c:v>
                </c:pt>
                <c:pt idx="6">
                  <c:v>0</c:v>
                </c:pt>
                <c:pt idx="7">
                  <c:v>0</c:v>
                </c:pt>
              </c:numCache>
            </c:numRef>
          </c:val>
          <c:smooth val="0"/>
          <c:extLst>
            <c:ext xmlns:c16="http://schemas.microsoft.com/office/drawing/2014/chart" uri="{C3380CC4-5D6E-409C-BE32-E72D297353CC}">
              <c16:uniqueId val="{00000000-1D29-419E-A97C-D56D6B1821B9}"/>
            </c:ext>
          </c:extLst>
        </c:ser>
        <c:dLbls>
          <c:showLegendKey val="0"/>
          <c:showVal val="0"/>
          <c:showCatName val="0"/>
          <c:showSerName val="0"/>
          <c:showPercent val="0"/>
          <c:showBubbleSize val="0"/>
        </c:dLbls>
        <c:marker val="1"/>
        <c:smooth val="0"/>
        <c:axId val="557958864"/>
        <c:axId val="557957552"/>
      </c:lineChart>
      <c:catAx>
        <c:axId val="55795886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cap="none" spc="0" normalizeH="0" baseline="0">
                <a:solidFill>
                  <a:schemeClr val="tx1">
                    <a:lumMod val="65000"/>
                    <a:lumOff val="35000"/>
                  </a:schemeClr>
                </a:solidFill>
                <a:latin typeface="+mn-lt"/>
                <a:ea typeface="+mn-ea"/>
                <a:cs typeface="+mn-cs"/>
              </a:defRPr>
            </a:pPr>
            <a:endParaRPr lang="en-US"/>
          </a:p>
        </c:txPr>
        <c:crossAx val="557957552"/>
        <c:crosses val="autoZero"/>
        <c:auto val="1"/>
        <c:lblAlgn val="ctr"/>
        <c:lblOffset val="100"/>
        <c:noMultiLvlLbl val="0"/>
      </c:catAx>
      <c:valAx>
        <c:axId val="557957552"/>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79588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2200" b="0" i="0" u="none" strike="noStrike" kern="1200" cap="none" spc="0" normalizeH="0" baseline="0">
                <a:solidFill>
                  <a:schemeClr val="tx1">
                    <a:lumMod val="65000"/>
                    <a:lumOff val="35000"/>
                  </a:schemeClr>
                </a:solidFill>
                <a:latin typeface="+mj-lt"/>
                <a:ea typeface="+mj-ea"/>
                <a:cs typeface="+mj-cs"/>
              </a:defRPr>
            </a:pPr>
            <a:r>
              <a:rPr lang="en-US"/>
              <a:t>Earnings Per Share</a:t>
            </a:r>
          </a:p>
        </c:rich>
      </c:tx>
      <c:overlay val="0"/>
      <c:spPr>
        <a:noFill/>
        <a:ln>
          <a:noFill/>
        </a:ln>
        <a:effectLst/>
      </c:spPr>
      <c:txPr>
        <a:bodyPr rot="0" spcFirstLastPara="1" vertOverflow="ellipsis" vert="horz" wrap="square" anchor="ctr" anchorCtr="1"/>
        <a:lstStyle/>
        <a:p>
          <a:pPr>
            <a:defRPr sz="2200" b="0" i="0" u="none" strike="noStrike" kern="1200" cap="none" spc="0" normalizeH="0" baseline="0">
              <a:solidFill>
                <a:schemeClr val="tx1">
                  <a:lumMod val="65000"/>
                  <a:lumOff val="35000"/>
                </a:schemeClr>
              </a:solidFill>
              <a:latin typeface="+mj-lt"/>
              <a:ea typeface="+mj-ea"/>
              <a:cs typeface="+mj-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4">
                <a:shade val="58000"/>
              </a:schemeClr>
            </a:solidFill>
            <a:ln>
              <a:noFill/>
            </a:ln>
            <a:effectLst/>
            <a:sp3d/>
          </c:spPr>
          <c:invertIfNegative val="0"/>
          <c:val>
            <c:numRef>
              <c:f>'Stock Analysis'!$F$16</c:f>
              <c:numCache>
                <c:formatCode>General</c:formatCode>
                <c:ptCount val="1"/>
                <c:pt idx="0">
                  <c:v>0</c:v>
                </c:pt>
              </c:numCache>
            </c:numRef>
          </c:val>
          <c:extLst>
            <c:ext xmlns:c16="http://schemas.microsoft.com/office/drawing/2014/chart" uri="{C3380CC4-5D6E-409C-BE32-E72D297353CC}">
              <c16:uniqueId val="{00000000-80EE-4261-8DA3-FFB11F27BB64}"/>
            </c:ext>
          </c:extLst>
        </c:ser>
        <c:ser>
          <c:idx val="1"/>
          <c:order val="1"/>
          <c:spPr>
            <a:solidFill>
              <a:schemeClr val="accent4">
                <a:shade val="86000"/>
              </a:schemeClr>
            </a:solidFill>
            <a:ln>
              <a:noFill/>
            </a:ln>
            <a:effectLst/>
            <a:sp3d/>
          </c:spPr>
          <c:invertIfNegative val="0"/>
          <c:val>
            <c:numRef>
              <c:f>'Stock Analysis'!$F$8:$F$16</c:f>
              <c:numCache>
                <c:formatCode>General</c:formatCode>
                <c:ptCount val="9"/>
                <c:pt idx="0">
                  <c:v>0</c:v>
                </c:pt>
                <c:pt idx="2">
                  <c:v>2012</c:v>
                </c:pt>
                <c:pt idx="3">
                  <c:v>2013</c:v>
                </c:pt>
                <c:pt idx="4">
                  <c:v>2014</c:v>
                </c:pt>
                <c:pt idx="5">
                  <c:v>2015</c:v>
                </c:pt>
                <c:pt idx="6">
                  <c:v>2016</c:v>
                </c:pt>
                <c:pt idx="7">
                  <c:v>0</c:v>
                </c:pt>
                <c:pt idx="8">
                  <c:v>0</c:v>
                </c:pt>
              </c:numCache>
            </c:numRef>
          </c:val>
          <c:extLst>
            <c:ext xmlns:c16="http://schemas.microsoft.com/office/drawing/2014/chart" uri="{C3380CC4-5D6E-409C-BE32-E72D297353CC}">
              <c16:uniqueId val="{00000001-80EE-4261-8DA3-FFB11F27BB64}"/>
            </c:ext>
          </c:extLst>
        </c:ser>
        <c:ser>
          <c:idx val="2"/>
          <c:order val="2"/>
          <c:spPr>
            <a:solidFill>
              <a:schemeClr val="accent4">
                <a:tint val="86000"/>
              </a:schemeClr>
            </a:solidFill>
            <a:ln>
              <a:noFill/>
            </a:ln>
            <a:effectLst/>
            <a:sp3d/>
          </c:spPr>
          <c:invertIfNegative val="0"/>
          <c:val>
            <c:numRef>
              <c:f>'Stock Analysis'!$H$8:$H$16</c:f>
              <c:numCache>
                <c:formatCode>General</c:formatCode>
                <c:ptCount val="9"/>
                <c:pt idx="1">
                  <c:v>0</c:v>
                </c:pt>
                <c:pt idx="2">
                  <c:v>2</c:v>
                </c:pt>
                <c:pt idx="3">
                  <c:v>2.58</c:v>
                </c:pt>
                <c:pt idx="4">
                  <c:v>2.63</c:v>
                </c:pt>
                <c:pt idx="5">
                  <c:v>1.48</c:v>
                </c:pt>
                <c:pt idx="6">
                  <c:v>2.1</c:v>
                </c:pt>
                <c:pt idx="7">
                  <c:v>2.13</c:v>
                </c:pt>
                <c:pt idx="8" formatCode="0.00">
                  <c:v>2.1533333333333329</c:v>
                </c:pt>
              </c:numCache>
            </c:numRef>
          </c:val>
          <c:extLst>
            <c:ext xmlns:c16="http://schemas.microsoft.com/office/drawing/2014/chart" uri="{C3380CC4-5D6E-409C-BE32-E72D297353CC}">
              <c16:uniqueId val="{00000002-80EE-4261-8DA3-FFB11F27BB64}"/>
            </c:ext>
          </c:extLst>
        </c:ser>
        <c:ser>
          <c:idx val="3"/>
          <c:order val="3"/>
          <c:spPr>
            <a:solidFill>
              <a:schemeClr val="accent4">
                <a:tint val="58000"/>
              </a:schemeClr>
            </a:solidFill>
            <a:ln>
              <a:noFill/>
            </a:ln>
            <a:effectLst/>
            <a:sp3d/>
          </c:spPr>
          <c:invertIfNegative val="0"/>
          <c:val>
            <c:numRef>
              <c:f>'Stock Analysis'!$G$8</c:f>
              <c:numCache>
                <c:formatCode>General</c:formatCode>
                <c:ptCount val="1"/>
                <c:pt idx="0">
                  <c:v>0</c:v>
                </c:pt>
              </c:numCache>
            </c:numRef>
          </c:val>
          <c:extLst>
            <c:ext xmlns:c16="http://schemas.microsoft.com/office/drawing/2014/chart" uri="{C3380CC4-5D6E-409C-BE32-E72D297353CC}">
              <c16:uniqueId val="{00000003-80EE-4261-8DA3-FFB11F27BB64}"/>
            </c:ext>
          </c:extLst>
        </c:ser>
        <c:dLbls>
          <c:showLegendKey val="0"/>
          <c:showVal val="0"/>
          <c:showCatName val="0"/>
          <c:showSerName val="0"/>
          <c:showPercent val="0"/>
          <c:showBubbleSize val="0"/>
        </c:dLbls>
        <c:gapWidth val="150"/>
        <c:shape val="box"/>
        <c:axId val="557947056"/>
        <c:axId val="557952304"/>
        <c:axId val="0"/>
      </c:bar3DChart>
      <c:catAx>
        <c:axId val="557947056"/>
        <c:scaling>
          <c:orientation val="minMax"/>
        </c:scaling>
        <c:delete val="0"/>
        <c:axPos val="b"/>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cap="none" spc="0" normalizeH="0" baseline="0">
                <a:solidFill>
                  <a:schemeClr val="tx1">
                    <a:lumMod val="65000"/>
                    <a:lumOff val="35000"/>
                  </a:schemeClr>
                </a:solidFill>
                <a:latin typeface="+mn-lt"/>
                <a:ea typeface="+mn-ea"/>
                <a:cs typeface="+mn-cs"/>
              </a:defRPr>
            </a:pPr>
            <a:endParaRPr lang="en-US"/>
          </a:p>
        </c:txPr>
        <c:crossAx val="557952304"/>
        <c:crosses val="autoZero"/>
        <c:auto val="1"/>
        <c:lblAlgn val="ctr"/>
        <c:lblOffset val="100"/>
        <c:noMultiLvlLbl val="0"/>
      </c:catAx>
      <c:valAx>
        <c:axId val="557952304"/>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7947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2200" b="0" i="0" u="none" strike="noStrike" kern="1200" cap="none" spc="0" normalizeH="0" baseline="0">
                <a:solidFill>
                  <a:schemeClr val="tx1">
                    <a:lumMod val="65000"/>
                    <a:lumOff val="35000"/>
                  </a:schemeClr>
                </a:solidFill>
                <a:latin typeface="+mj-lt"/>
                <a:ea typeface="+mj-ea"/>
                <a:cs typeface="+mj-cs"/>
              </a:defRPr>
            </a:pPr>
            <a:r>
              <a:rPr lang="en-US"/>
              <a:t>Price/Earnings Ratio</a:t>
            </a:r>
          </a:p>
        </c:rich>
      </c:tx>
      <c:overlay val="0"/>
      <c:spPr>
        <a:noFill/>
        <a:ln>
          <a:noFill/>
        </a:ln>
        <a:effectLst/>
      </c:spPr>
      <c:txPr>
        <a:bodyPr rot="0" spcFirstLastPara="1" vertOverflow="ellipsis" vert="horz" wrap="square" anchor="ctr" anchorCtr="1"/>
        <a:lstStyle/>
        <a:p>
          <a:pPr>
            <a:defRPr sz="2200" b="0" i="0" u="none" strike="noStrike" kern="1200" cap="none" spc="0" normalizeH="0" baseline="0">
              <a:solidFill>
                <a:schemeClr val="tx1">
                  <a:lumMod val="65000"/>
                  <a:lumOff val="35000"/>
                </a:schemeClr>
              </a:solidFill>
              <a:latin typeface="+mj-lt"/>
              <a:ea typeface="+mj-ea"/>
              <a:cs typeface="+mj-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'Stock Analysis'!$A$8</c:f>
              <c:strCache>
                <c:ptCount val="1"/>
                <c:pt idx="0">
                  <c:v>TIME</c:v>
                </c:pt>
              </c:strCache>
            </c:strRef>
          </c:tx>
          <c:spPr>
            <a:solidFill>
              <a:schemeClr val="accent4"/>
            </a:solidFill>
            <a:ln>
              <a:noFill/>
            </a:ln>
            <a:effectLst/>
            <a:sp3d/>
          </c:spPr>
          <c:invertIfNegative val="0"/>
          <c:cat>
            <c:strRef>
              <c:f>'Stock Analysis'!$C$9:$C$16</c:f>
              <c:strCache>
                <c:ptCount val="8"/>
                <c:pt idx="0">
                  <c:v>Microsoft</c:v>
                </c:pt>
                <c:pt idx="1">
                  <c:v>14.7</c:v>
                </c:pt>
                <c:pt idx="2">
                  <c:v>14</c:v>
                </c:pt>
                <c:pt idx="3">
                  <c:v>18.2</c:v>
                </c:pt>
                <c:pt idx="4">
                  <c:v>36.8</c:v>
                </c:pt>
                <c:pt idx="5">
                  <c:v>29.8</c:v>
                </c:pt>
                <c:pt idx="6">
                  <c:v>30.5</c:v>
                </c:pt>
                <c:pt idx="7">
                  <c:v>24</c:v>
                </c:pt>
              </c:strCache>
            </c:strRef>
          </c:cat>
          <c:val>
            <c:numRef>
              <c:f>'Stock Analysis'!$A$9:$A$16</c:f>
              <c:numCache>
                <c:formatCode>General</c:formatCode>
                <c:ptCount val="8"/>
                <c:pt idx="1">
                  <c:v>2012</c:v>
                </c:pt>
                <c:pt idx="2">
                  <c:v>2013</c:v>
                </c:pt>
                <c:pt idx="3">
                  <c:v>2014</c:v>
                </c:pt>
                <c:pt idx="4">
                  <c:v>2015</c:v>
                </c:pt>
                <c:pt idx="5">
                  <c:v>2016</c:v>
                </c:pt>
                <c:pt idx="6">
                  <c:v>0</c:v>
                </c:pt>
                <c:pt idx="7">
                  <c:v>0</c:v>
                </c:pt>
              </c:numCache>
            </c:numRef>
          </c:val>
          <c:extLst>
            <c:ext xmlns:c16="http://schemas.microsoft.com/office/drawing/2014/chart" uri="{C3380CC4-5D6E-409C-BE32-E72D297353CC}">
              <c16:uniqueId val="{00000000-1A68-47C5-9A64-B2EB84C799F6}"/>
            </c:ext>
          </c:extLst>
        </c:ser>
        <c:dLbls>
          <c:showLegendKey val="0"/>
          <c:showVal val="0"/>
          <c:showCatName val="0"/>
          <c:showSerName val="0"/>
          <c:showPercent val="0"/>
          <c:showBubbleSize val="0"/>
        </c:dLbls>
        <c:gapWidth val="150"/>
        <c:shape val="box"/>
        <c:axId val="557950336"/>
        <c:axId val="557949352"/>
        <c:axId val="0"/>
      </c:bar3DChart>
      <c:catAx>
        <c:axId val="55795033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cap="none" spc="0" normalizeH="0" baseline="0">
                <a:solidFill>
                  <a:schemeClr val="tx1">
                    <a:lumMod val="65000"/>
                    <a:lumOff val="35000"/>
                  </a:schemeClr>
                </a:solidFill>
                <a:latin typeface="+mn-lt"/>
                <a:ea typeface="+mn-ea"/>
                <a:cs typeface="+mn-cs"/>
              </a:defRPr>
            </a:pPr>
            <a:endParaRPr lang="en-US"/>
          </a:p>
        </c:txPr>
        <c:crossAx val="557949352"/>
        <c:crosses val="autoZero"/>
        <c:auto val="1"/>
        <c:lblAlgn val="ctr"/>
        <c:lblOffset val="100"/>
        <c:noMultiLvlLbl val="0"/>
      </c:catAx>
      <c:valAx>
        <c:axId val="557949352"/>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79503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dirty="0"/>
              <a:t>Dividends</a:t>
            </a:r>
            <a:r>
              <a:rPr lang="en-US" baseline="0" dirty="0"/>
              <a:t> Per Share</a:t>
            </a:r>
            <a:endParaRPr lang="en-US" dirty="0"/>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lineChart>
        <c:grouping val="standard"/>
        <c:varyColors val="0"/>
        <c:ser>
          <c:idx val="0"/>
          <c:order val="0"/>
          <c:tx>
            <c:strRef>
              <c:f>'Stock Analysis'!$D$9</c:f>
              <c:strCache>
                <c:ptCount val="1"/>
                <c:pt idx="0">
                  <c:v>Samsung</c:v>
                </c:pt>
              </c:strCache>
            </c:strRef>
          </c:tx>
          <c:spPr>
            <a:ln w="31750" cap="rnd">
              <a:solidFill>
                <a:schemeClr val="accent1">
                  <a:alpha val="85000"/>
                </a:schemeClr>
              </a:solidFill>
              <a:round/>
            </a:ln>
            <a:effectLst/>
          </c:spPr>
          <c:marker>
            <c:symbol val="circle"/>
            <c:size val="6"/>
            <c:spPr>
              <a:solidFill>
                <a:schemeClr val="accent1">
                  <a:alpha val="85000"/>
                </a:schemeClr>
              </a:solidFill>
              <a:ln>
                <a:noFill/>
              </a:ln>
              <a:effectLst/>
            </c:spPr>
          </c:marker>
          <c:val>
            <c:numRef>
              <c:f>'Stock Analysis'!$D$10:$D$16</c:f>
              <c:numCache>
                <c:formatCode>General</c:formatCode>
                <c:ptCount val="7"/>
                <c:pt idx="0">
                  <c:v>15</c:v>
                </c:pt>
                <c:pt idx="1">
                  <c:v>18.600000000000001</c:v>
                </c:pt>
                <c:pt idx="2">
                  <c:v>18.600000000000001</c:v>
                </c:pt>
                <c:pt idx="3">
                  <c:v>19</c:v>
                </c:pt>
                <c:pt idx="4">
                  <c:v>20.3</c:v>
                </c:pt>
                <c:pt idx="5">
                  <c:v>21.1</c:v>
                </c:pt>
                <c:pt idx="6" formatCode="0.00">
                  <c:v>18.766666666666666</c:v>
                </c:pt>
              </c:numCache>
            </c:numRef>
          </c:val>
          <c:smooth val="0"/>
          <c:extLst>
            <c:ext xmlns:c16="http://schemas.microsoft.com/office/drawing/2014/chart" uri="{C3380CC4-5D6E-409C-BE32-E72D297353CC}">
              <c16:uniqueId val="{00000000-EBF9-4508-AECC-A3523F729427}"/>
            </c:ext>
          </c:extLst>
        </c:ser>
        <c:ser>
          <c:idx val="1"/>
          <c:order val="1"/>
          <c:tx>
            <c:strRef>
              <c:f>'Stock Analysis'!$A$8</c:f>
              <c:strCache>
                <c:ptCount val="1"/>
                <c:pt idx="0">
                  <c:v>TIME</c:v>
                </c:pt>
              </c:strCache>
            </c:strRef>
          </c:tx>
          <c:spPr>
            <a:ln w="31750" cap="rnd">
              <a:solidFill>
                <a:schemeClr val="accent2">
                  <a:alpha val="85000"/>
                </a:schemeClr>
              </a:solidFill>
              <a:round/>
            </a:ln>
            <a:effectLst/>
          </c:spPr>
          <c:marker>
            <c:symbol val="circle"/>
            <c:size val="6"/>
            <c:spPr>
              <a:solidFill>
                <a:schemeClr val="accent2">
                  <a:alpha val="85000"/>
                </a:schemeClr>
              </a:solidFill>
              <a:ln>
                <a:noFill/>
              </a:ln>
              <a:effectLst/>
            </c:spPr>
          </c:marker>
          <c:val>
            <c:numRef>
              <c:f>'Stock Analysis'!$A$9:$A$16</c:f>
              <c:numCache>
                <c:formatCode>General</c:formatCode>
                <c:ptCount val="8"/>
                <c:pt idx="1">
                  <c:v>2012</c:v>
                </c:pt>
                <c:pt idx="2">
                  <c:v>2013</c:v>
                </c:pt>
                <c:pt idx="3">
                  <c:v>2014</c:v>
                </c:pt>
                <c:pt idx="4">
                  <c:v>2015</c:v>
                </c:pt>
                <c:pt idx="5">
                  <c:v>2016</c:v>
                </c:pt>
                <c:pt idx="6">
                  <c:v>0</c:v>
                </c:pt>
                <c:pt idx="7">
                  <c:v>0</c:v>
                </c:pt>
              </c:numCache>
            </c:numRef>
          </c:val>
          <c:smooth val="0"/>
          <c:extLst>
            <c:ext xmlns:c16="http://schemas.microsoft.com/office/drawing/2014/chart" uri="{C3380CC4-5D6E-409C-BE32-E72D297353CC}">
              <c16:uniqueId val="{00000001-EBF9-4508-AECC-A3523F729427}"/>
            </c:ext>
          </c:extLst>
        </c:ser>
        <c:dLbls>
          <c:showLegendKey val="0"/>
          <c:showVal val="0"/>
          <c:showCatName val="0"/>
          <c:showSerName val="0"/>
          <c:showPercent val="0"/>
          <c:showBubbleSize val="0"/>
        </c:dLbls>
        <c:marker val="1"/>
        <c:smooth val="0"/>
        <c:axId val="555829872"/>
        <c:axId val="555830200"/>
      </c:lineChart>
      <c:catAx>
        <c:axId val="555829872"/>
        <c:scaling>
          <c:orientation val="minMax"/>
        </c:scaling>
        <c:delete val="0"/>
        <c:axPos val="b"/>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555830200"/>
        <c:crosses val="autoZero"/>
        <c:auto val="1"/>
        <c:lblAlgn val="ctr"/>
        <c:lblOffset val="100"/>
        <c:noMultiLvlLbl val="0"/>
      </c:catAx>
      <c:valAx>
        <c:axId val="555830200"/>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555829872"/>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a:t>Earnings Per Share</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'Stock Analysis'!$I$9</c:f>
              <c:strCache>
                <c:ptCount val="1"/>
                <c:pt idx="0">
                  <c:v>Samsung</c:v>
                </c:pt>
              </c:strCache>
            </c:strRef>
          </c:tx>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val>
            <c:numRef>
              <c:f>'Stock Analysis'!$I$10:$I$16</c:f>
              <c:numCache>
                <c:formatCode>General</c:formatCode>
                <c:ptCount val="7"/>
                <c:pt idx="0">
                  <c:v>89146</c:v>
                </c:pt>
                <c:pt idx="1">
                  <c:v>153950</c:v>
                </c:pt>
                <c:pt idx="2">
                  <c:v>197800</c:v>
                </c:pt>
                <c:pt idx="3">
                  <c:v>153096</c:v>
                </c:pt>
                <c:pt idx="4">
                  <c:v>126303</c:v>
                </c:pt>
                <c:pt idx="5">
                  <c:v>131313</c:v>
                </c:pt>
                <c:pt idx="6" formatCode="0.00">
                  <c:v>141934.66666666666</c:v>
                </c:pt>
              </c:numCache>
            </c:numRef>
          </c:val>
          <c:extLst>
            <c:ext xmlns:c16="http://schemas.microsoft.com/office/drawing/2014/chart" uri="{C3380CC4-5D6E-409C-BE32-E72D297353CC}">
              <c16:uniqueId val="{00000000-F1B6-4578-9A04-C9F6754FDFA2}"/>
            </c:ext>
          </c:extLst>
        </c:ser>
        <c:ser>
          <c:idx val="1"/>
          <c:order val="1"/>
          <c:tx>
            <c:strRef>
              <c:f>'Stock Analysis'!$F$8</c:f>
              <c:strCache>
                <c:ptCount val="1"/>
                <c:pt idx="0">
                  <c:v>TIME</c:v>
                </c:pt>
              </c:strCache>
            </c:strRef>
          </c:tx>
          <c:spPr>
            <a:solidFill>
              <a:schemeClr val="accent2">
                <a:alpha val="85000"/>
              </a:schemeClr>
            </a:solidFill>
            <a:ln w="9525" cap="flat" cmpd="sng" algn="ctr">
              <a:solidFill>
                <a:schemeClr val="accent2">
                  <a:lumMod val="75000"/>
                </a:schemeClr>
              </a:solidFill>
              <a:round/>
            </a:ln>
            <a:effectLst/>
            <a:sp3d contourW="9525">
              <a:contourClr>
                <a:schemeClr val="accent2">
                  <a:lumMod val="75000"/>
                </a:schemeClr>
              </a:contourClr>
            </a:sp3d>
          </c:spPr>
          <c:invertIfNegative val="0"/>
          <c:val>
            <c:numRef>
              <c:f>'Stock Analysis'!$F$9:$F$16</c:f>
              <c:numCache>
                <c:formatCode>General</c:formatCode>
                <c:ptCount val="8"/>
                <c:pt idx="1">
                  <c:v>2012</c:v>
                </c:pt>
                <c:pt idx="2">
                  <c:v>2013</c:v>
                </c:pt>
                <c:pt idx="3">
                  <c:v>2014</c:v>
                </c:pt>
                <c:pt idx="4">
                  <c:v>2015</c:v>
                </c:pt>
                <c:pt idx="5">
                  <c:v>2016</c:v>
                </c:pt>
                <c:pt idx="6">
                  <c:v>0</c:v>
                </c:pt>
                <c:pt idx="7">
                  <c:v>0</c:v>
                </c:pt>
              </c:numCache>
            </c:numRef>
          </c:val>
          <c:extLst>
            <c:ext xmlns:c16="http://schemas.microsoft.com/office/drawing/2014/chart" uri="{C3380CC4-5D6E-409C-BE32-E72D297353CC}">
              <c16:uniqueId val="{00000001-F1B6-4578-9A04-C9F6754FDFA2}"/>
            </c:ext>
          </c:extLst>
        </c:ser>
        <c:dLbls>
          <c:showLegendKey val="0"/>
          <c:showVal val="0"/>
          <c:showCatName val="0"/>
          <c:showSerName val="0"/>
          <c:showPercent val="0"/>
          <c:showBubbleSize val="0"/>
        </c:dLbls>
        <c:gapWidth val="65"/>
        <c:shape val="box"/>
        <c:axId val="324336544"/>
        <c:axId val="324328344"/>
        <c:axId val="0"/>
      </c:bar3DChart>
      <c:catAx>
        <c:axId val="324336544"/>
        <c:scaling>
          <c:orientation val="minMax"/>
        </c:scaling>
        <c:delete val="0"/>
        <c:axPos val="l"/>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324328344"/>
        <c:crosses val="autoZero"/>
        <c:auto val="1"/>
        <c:lblAlgn val="ctr"/>
        <c:lblOffset val="100"/>
        <c:noMultiLvlLbl val="0"/>
      </c:catAx>
      <c:valAx>
        <c:axId val="324328344"/>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324336544"/>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dirty="0"/>
              <a:t>Price/Earnings</a:t>
            </a:r>
            <a:r>
              <a:rPr lang="en-US" baseline="0" dirty="0"/>
              <a:t> Ratio</a:t>
            </a:r>
            <a:endParaRPr lang="en-US" dirty="0"/>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'Stock Analysis'!$D$9</c:f>
              <c:strCache>
                <c:ptCount val="1"/>
                <c:pt idx="0">
                  <c:v>Samsung</c:v>
                </c:pt>
              </c:strCache>
            </c:strRef>
          </c:tx>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val>
            <c:numRef>
              <c:f>'Stock Analysis'!$D$10:$D$16</c:f>
              <c:numCache>
                <c:formatCode>General</c:formatCode>
                <c:ptCount val="7"/>
                <c:pt idx="0">
                  <c:v>15</c:v>
                </c:pt>
                <c:pt idx="1">
                  <c:v>18.600000000000001</c:v>
                </c:pt>
                <c:pt idx="2">
                  <c:v>18.600000000000001</c:v>
                </c:pt>
                <c:pt idx="3">
                  <c:v>19</c:v>
                </c:pt>
                <c:pt idx="4">
                  <c:v>20.3</c:v>
                </c:pt>
                <c:pt idx="5">
                  <c:v>21.1</c:v>
                </c:pt>
                <c:pt idx="6" formatCode="0.00">
                  <c:v>18.766666666666666</c:v>
                </c:pt>
              </c:numCache>
            </c:numRef>
          </c:val>
          <c:extLst>
            <c:ext xmlns:c16="http://schemas.microsoft.com/office/drawing/2014/chart" uri="{C3380CC4-5D6E-409C-BE32-E72D297353CC}">
              <c16:uniqueId val="{00000000-C238-4EFA-809E-6732DC699CBF}"/>
            </c:ext>
          </c:extLst>
        </c:ser>
        <c:ser>
          <c:idx val="1"/>
          <c:order val="1"/>
          <c:tx>
            <c:strRef>
              <c:f>'Stock Analysis'!$A$8</c:f>
              <c:strCache>
                <c:ptCount val="1"/>
                <c:pt idx="0">
                  <c:v>TIME</c:v>
                </c:pt>
              </c:strCache>
            </c:strRef>
          </c:tx>
          <c:spPr>
            <a:solidFill>
              <a:schemeClr val="accent2">
                <a:alpha val="85000"/>
              </a:schemeClr>
            </a:solidFill>
            <a:ln w="9525" cap="flat" cmpd="sng" algn="ctr">
              <a:solidFill>
                <a:schemeClr val="accent2">
                  <a:lumMod val="75000"/>
                </a:schemeClr>
              </a:solidFill>
              <a:round/>
            </a:ln>
            <a:effectLst/>
            <a:sp3d contourW="9525">
              <a:contourClr>
                <a:schemeClr val="accent2">
                  <a:lumMod val="75000"/>
                </a:schemeClr>
              </a:contourClr>
            </a:sp3d>
          </c:spPr>
          <c:invertIfNegative val="0"/>
          <c:val>
            <c:numRef>
              <c:f>'Stock Analysis'!$A$9:$A$16</c:f>
              <c:numCache>
                <c:formatCode>General</c:formatCode>
                <c:ptCount val="8"/>
                <c:pt idx="1">
                  <c:v>2012</c:v>
                </c:pt>
                <c:pt idx="2">
                  <c:v>2013</c:v>
                </c:pt>
                <c:pt idx="3">
                  <c:v>2014</c:v>
                </c:pt>
                <c:pt idx="4">
                  <c:v>2015</c:v>
                </c:pt>
                <c:pt idx="5">
                  <c:v>2016</c:v>
                </c:pt>
                <c:pt idx="6">
                  <c:v>0</c:v>
                </c:pt>
                <c:pt idx="7">
                  <c:v>0</c:v>
                </c:pt>
              </c:numCache>
            </c:numRef>
          </c:val>
          <c:extLst>
            <c:ext xmlns:c16="http://schemas.microsoft.com/office/drawing/2014/chart" uri="{C3380CC4-5D6E-409C-BE32-E72D297353CC}">
              <c16:uniqueId val="{00000001-C238-4EFA-809E-6732DC699CBF}"/>
            </c:ext>
          </c:extLst>
        </c:ser>
        <c:dLbls>
          <c:showLegendKey val="0"/>
          <c:showVal val="0"/>
          <c:showCatName val="0"/>
          <c:showSerName val="0"/>
          <c:showPercent val="0"/>
          <c:showBubbleSize val="0"/>
        </c:dLbls>
        <c:gapWidth val="65"/>
        <c:shape val="box"/>
        <c:axId val="596598784"/>
        <c:axId val="596603704"/>
        <c:axId val="0"/>
      </c:bar3DChart>
      <c:catAx>
        <c:axId val="596598784"/>
        <c:scaling>
          <c:orientation val="minMax"/>
        </c:scaling>
        <c:delete val="0"/>
        <c:axPos val="l"/>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596603704"/>
        <c:crosses val="autoZero"/>
        <c:auto val="1"/>
        <c:lblAlgn val="ctr"/>
        <c:lblOffset val="100"/>
        <c:noMultiLvlLbl val="0"/>
      </c:catAx>
      <c:valAx>
        <c:axId val="596603704"/>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596598784"/>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0" i="0" u="none" strike="noStrike" kern="1200" cap="all" baseline="0">
                <a:solidFill>
                  <a:schemeClr val="lt1"/>
                </a:solidFill>
                <a:latin typeface="+mn-lt"/>
                <a:ea typeface="+mn-ea"/>
                <a:cs typeface="+mn-cs"/>
              </a:defRPr>
            </a:pPr>
            <a:r>
              <a:rPr lang="en-US" dirty="0"/>
              <a:t>DIVIDENDS PER SHARE</a:t>
            </a:r>
          </a:p>
        </c:rich>
      </c:tx>
      <c:overlay val="0"/>
      <c:spPr>
        <a:noFill/>
        <a:ln>
          <a:noFill/>
        </a:ln>
        <a:effectLst/>
      </c:spPr>
      <c:txPr>
        <a:bodyPr rot="0" spcFirstLastPara="1" vertOverflow="ellipsis" vert="horz" wrap="square" anchor="ctr" anchorCtr="1"/>
        <a:lstStyle/>
        <a:p>
          <a:pPr>
            <a:defRPr sz="2200" b="0" i="0" u="none" strike="noStrike" kern="1200" cap="all" baseline="0">
              <a:solidFill>
                <a:schemeClr val="lt1"/>
              </a:solidFill>
              <a:latin typeface="+mn-lt"/>
              <a:ea typeface="+mn-ea"/>
              <a:cs typeface="+mn-cs"/>
            </a:defRPr>
          </a:pPr>
          <a:endParaRPr lang="en-US"/>
        </a:p>
      </c:txPr>
    </c:title>
    <c:autoTitleDeleted val="0"/>
    <c:plotArea>
      <c:layout/>
      <c:lineChart>
        <c:grouping val="standard"/>
        <c:varyColors val="0"/>
        <c:ser>
          <c:idx val="0"/>
          <c:order val="0"/>
          <c:tx>
            <c:strRef>
              <c:f>'Stock Analysis'!$L$8:$L$9</c:f>
              <c:strCache>
                <c:ptCount val="2"/>
                <c:pt idx="0">
                  <c:v>DIVIDENDS PER SHARE</c:v>
                </c:pt>
                <c:pt idx="1">
                  <c:v>Apple</c:v>
                </c:pt>
              </c:strCache>
            </c:strRef>
          </c:tx>
          <c:spPr>
            <a:ln w="28575" cap="rnd">
              <a:solidFill>
                <a:schemeClr val="accent1"/>
              </a:solidFill>
              <a:round/>
            </a:ln>
            <a:effectLst/>
          </c:spPr>
          <c:marker>
            <c:symbol val="none"/>
          </c:marker>
          <c:dLbls>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'Stock Analysis'!$K$10:$K$16</c:f>
              <c:strCache>
                <c:ptCount val="7"/>
                <c:pt idx="0">
                  <c:v>2012</c:v>
                </c:pt>
                <c:pt idx="1">
                  <c:v>2013</c:v>
                </c:pt>
                <c:pt idx="2">
                  <c:v>2014</c:v>
                </c:pt>
                <c:pt idx="3">
                  <c:v>2015</c:v>
                </c:pt>
                <c:pt idx="4">
                  <c:v>2016</c:v>
                </c:pt>
                <c:pt idx="5">
                  <c:v>TTM</c:v>
                </c:pt>
                <c:pt idx="6">
                  <c:v>AVERAGE</c:v>
                </c:pt>
              </c:strCache>
            </c:strRef>
          </c:cat>
          <c:val>
            <c:numRef>
              <c:f>'Stock Analysis'!$L$10:$L$16</c:f>
              <c:numCache>
                <c:formatCode>General</c:formatCode>
                <c:ptCount val="7"/>
                <c:pt idx="0">
                  <c:v>0.38</c:v>
                </c:pt>
                <c:pt idx="1">
                  <c:v>1.63</c:v>
                </c:pt>
                <c:pt idx="2">
                  <c:v>1.81</c:v>
                </c:pt>
                <c:pt idx="3">
                  <c:v>1.98</c:v>
                </c:pt>
                <c:pt idx="4">
                  <c:v>2.1800000000000002</c:v>
                </c:pt>
                <c:pt idx="5">
                  <c:v>2.23</c:v>
                </c:pt>
                <c:pt idx="6" formatCode="0.00">
                  <c:v>1.7016666666666669</c:v>
                </c:pt>
              </c:numCache>
            </c:numRef>
          </c:val>
          <c:smooth val="0"/>
          <c:extLst>
            <c:ext xmlns:c16="http://schemas.microsoft.com/office/drawing/2014/chart" uri="{C3380CC4-5D6E-409C-BE32-E72D297353CC}">
              <c16:uniqueId val="{00000000-0344-4FD3-B493-D823C9007A8A}"/>
            </c:ext>
          </c:extLst>
        </c:ser>
        <c:dLbls>
          <c:showLegendKey val="0"/>
          <c:showVal val="1"/>
          <c:showCatName val="0"/>
          <c:showSerName val="0"/>
          <c:showPercent val="0"/>
          <c:showBubbleSize val="0"/>
        </c:dLbls>
        <c:smooth val="0"/>
        <c:axId val="324308992"/>
        <c:axId val="324315552"/>
      </c:lineChart>
      <c:catAx>
        <c:axId val="32430899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324315552"/>
        <c:crosses val="autoZero"/>
        <c:auto val="1"/>
        <c:lblAlgn val="ctr"/>
        <c:lblOffset val="100"/>
        <c:noMultiLvlLbl val="0"/>
      </c:catAx>
      <c:valAx>
        <c:axId val="324315552"/>
        <c:scaling>
          <c:orientation val="minMax"/>
        </c:scaling>
        <c:delete val="1"/>
        <c:axPos val="l"/>
        <c:numFmt formatCode="General" sourceLinked="1"/>
        <c:majorTickMark val="out"/>
        <c:minorTickMark val="none"/>
        <c:tickLblPos val="nextTo"/>
        <c:crossAx val="324308992"/>
        <c:crosses val="autoZero"/>
        <c:crossBetween val="between"/>
      </c:valAx>
      <c:spPr>
        <a:noFill/>
        <a:ln>
          <a:noFill/>
        </a:ln>
        <a:effectLst/>
      </c:spPr>
    </c:plotArea>
    <c:plotVisOnly val="1"/>
    <c:dispBlanksAs val="gap"/>
    <c:showDLblsOverMax val="0"/>
  </c:chart>
  <c:spPr>
    <a:solidFill>
      <a:schemeClr val="dk1">
        <a:lumMod val="75000"/>
        <a:lumOff val="25000"/>
      </a:schemeClr>
    </a:solidFill>
    <a:ln w="6350" cap="flat" cmpd="sng" algn="ctr">
      <a:solidFill>
        <a:schemeClr val="dk1">
          <a:tint val="75000"/>
        </a:schemeClr>
      </a:solid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0" i="0" u="none" strike="noStrike" kern="1200" cap="all" baseline="0">
                <a:solidFill>
                  <a:schemeClr val="lt1"/>
                </a:solidFill>
                <a:latin typeface="+mn-lt"/>
                <a:ea typeface="+mn-ea"/>
                <a:cs typeface="+mn-cs"/>
              </a:defRPr>
            </a:pPr>
            <a:r>
              <a:rPr lang="en-US"/>
              <a:t>EARNINGS PER SHARE</a:t>
            </a:r>
          </a:p>
        </c:rich>
      </c:tx>
      <c:overlay val="0"/>
      <c:spPr>
        <a:noFill/>
        <a:ln>
          <a:noFill/>
        </a:ln>
        <a:effectLst/>
      </c:spPr>
      <c:txPr>
        <a:bodyPr rot="0" spcFirstLastPara="1" vertOverflow="ellipsis" vert="horz" wrap="square" anchor="ctr" anchorCtr="1"/>
        <a:lstStyle/>
        <a:p>
          <a:pPr>
            <a:defRPr sz="2200" b="0" i="0" u="none" strike="noStrike" kern="1200" cap="all" baseline="0">
              <a:solidFill>
                <a:schemeClr val="lt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'Stock Analysis'!$G$8:$G$9</c:f>
              <c:strCache>
                <c:ptCount val="2"/>
                <c:pt idx="0">
                  <c:v>EARNINGS PER SHARE</c:v>
                </c:pt>
                <c:pt idx="1">
                  <c:v>Apple</c:v>
                </c:pt>
              </c:strCache>
            </c:strRef>
          </c:tx>
          <c:spPr>
            <a:solidFill>
              <a:schemeClr val="accent1">
                <a:alpha val="88000"/>
              </a:schemeClr>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'Stock Analysis'!$F$10:$F$16</c:f>
              <c:strCache>
                <c:ptCount val="7"/>
                <c:pt idx="0">
                  <c:v>2012</c:v>
                </c:pt>
                <c:pt idx="1">
                  <c:v>2013</c:v>
                </c:pt>
                <c:pt idx="2">
                  <c:v>2014</c:v>
                </c:pt>
                <c:pt idx="3">
                  <c:v>2015</c:v>
                </c:pt>
                <c:pt idx="4">
                  <c:v>2016</c:v>
                </c:pt>
                <c:pt idx="5">
                  <c:v>TTM</c:v>
                </c:pt>
                <c:pt idx="6">
                  <c:v>AVERAGE</c:v>
                </c:pt>
              </c:strCache>
            </c:strRef>
          </c:cat>
          <c:val>
            <c:numRef>
              <c:f>'Stock Analysis'!$G$10:$G$16</c:f>
              <c:numCache>
                <c:formatCode>General</c:formatCode>
                <c:ptCount val="7"/>
                <c:pt idx="0">
                  <c:v>6.38</c:v>
                </c:pt>
                <c:pt idx="1">
                  <c:v>5.72</c:v>
                </c:pt>
                <c:pt idx="2">
                  <c:v>6.49</c:v>
                </c:pt>
                <c:pt idx="3">
                  <c:v>9.2799999999999994</c:v>
                </c:pt>
                <c:pt idx="4">
                  <c:v>8.3000000000000007</c:v>
                </c:pt>
                <c:pt idx="5">
                  <c:v>8.43</c:v>
                </c:pt>
                <c:pt idx="6" formatCode="0.00">
                  <c:v>7.4333333333333336</c:v>
                </c:pt>
              </c:numCache>
            </c:numRef>
          </c:val>
          <c:extLst>
            <c:ext xmlns:c16="http://schemas.microsoft.com/office/drawing/2014/chart" uri="{C3380CC4-5D6E-409C-BE32-E72D297353CC}">
              <c16:uniqueId val="{00000000-F9AE-4973-AAE3-4469CD4119C6}"/>
            </c:ext>
          </c:extLst>
        </c:ser>
        <c:dLbls>
          <c:showLegendKey val="0"/>
          <c:showVal val="1"/>
          <c:showCatName val="0"/>
          <c:showSerName val="0"/>
          <c:showPercent val="0"/>
          <c:showBubbleSize val="0"/>
        </c:dLbls>
        <c:gapWidth val="84"/>
        <c:gapDepth val="53"/>
        <c:shape val="box"/>
        <c:axId val="324322768"/>
        <c:axId val="324324736"/>
        <c:axId val="0"/>
      </c:bar3DChart>
      <c:catAx>
        <c:axId val="32432276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324324736"/>
        <c:crosses val="autoZero"/>
        <c:auto val="1"/>
        <c:lblAlgn val="ctr"/>
        <c:lblOffset val="100"/>
        <c:noMultiLvlLbl val="0"/>
      </c:catAx>
      <c:valAx>
        <c:axId val="324324736"/>
        <c:scaling>
          <c:orientation val="minMax"/>
        </c:scaling>
        <c:delete val="1"/>
        <c:axPos val="b"/>
        <c:numFmt formatCode="General" sourceLinked="1"/>
        <c:majorTickMark val="out"/>
        <c:minorTickMark val="none"/>
        <c:tickLblPos val="nextTo"/>
        <c:crossAx val="324322768"/>
        <c:crosses val="autoZero"/>
        <c:crossBetween val="between"/>
      </c:valAx>
      <c:spPr>
        <a:noFill/>
        <a:ln>
          <a:noFill/>
        </a:ln>
        <a:effectLst/>
      </c:spPr>
    </c:plotArea>
    <c:plotVisOnly val="1"/>
    <c:dispBlanksAs val="gap"/>
    <c:showDLblsOverMax val="0"/>
  </c:chart>
  <c:spPr>
    <a:solidFill>
      <a:schemeClr val="dk1">
        <a:lumMod val="75000"/>
        <a:lumOff val="25000"/>
      </a:schemeClr>
    </a:solidFill>
    <a:ln w="6350" cap="flat" cmpd="sng" algn="ctr">
      <a:solidFill>
        <a:schemeClr val="dk1">
          <a:tint val="75000"/>
        </a:schemeClr>
      </a:solid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1" i="0" u="none" strike="noStrike" kern="1200" cap="none" baseline="0">
              <a:solidFill>
                <a:schemeClr val="lt1">
                  <a:lumMod val="85000"/>
                </a:schemeClr>
              </a:solidFill>
              <a:latin typeface="+mn-lt"/>
              <a:ea typeface="+mn-ea"/>
              <a:cs typeface="+mn-cs"/>
            </a:defRPr>
          </a:pPr>
          <a:endParaRPr lang="en-US"/>
        </a:p>
      </c:txPr>
    </c:title>
    <c:autoTitleDeleted val="0"/>
    <c:plotArea>
      <c:layout/>
      <c:lineChart>
        <c:grouping val="standard"/>
        <c:varyColors val="0"/>
        <c:ser>
          <c:idx val="0"/>
          <c:order val="0"/>
          <c:tx>
            <c:strRef>
              <c:f>'Stock Analysis'!$B$8:$B$9</c:f>
              <c:strCache>
                <c:ptCount val="2"/>
                <c:pt idx="0">
                  <c:v>PRICE/EARNINGS RATIO</c:v>
                </c:pt>
                <c:pt idx="1">
                  <c:v>Apple</c:v>
                </c:pt>
              </c:strCache>
            </c:strRef>
          </c:tx>
          <c:spPr>
            <a:ln w="22225" cap="rnd">
              <a:solidFill>
                <a:schemeClr val="accent1"/>
              </a:solidFill>
            </a:ln>
            <a:effectLst>
              <a:glow rad="139700">
                <a:schemeClr val="accent1">
                  <a:satMod val="175000"/>
                  <a:alpha val="14000"/>
                </a:schemeClr>
              </a:glow>
            </a:effectLst>
          </c:spPr>
          <c:marker>
            <c:symbol val="none"/>
          </c:marker>
          <c:cat>
            <c:strRef>
              <c:f>'Stock Analysis'!$A$10:$A$16</c:f>
              <c:strCache>
                <c:ptCount val="7"/>
                <c:pt idx="0">
                  <c:v>2012</c:v>
                </c:pt>
                <c:pt idx="1">
                  <c:v>2013</c:v>
                </c:pt>
                <c:pt idx="2">
                  <c:v>2014</c:v>
                </c:pt>
                <c:pt idx="3">
                  <c:v>2015</c:v>
                </c:pt>
                <c:pt idx="4">
                  <c:v>2016</c:v>
                </c:pt>
                <c:pt idx="5">
                  <c:v>TTM</c:v>
                </c:pt>
                <c:pt idx="6">
                  <c:v>AVERAGE</c:v>
                </c:pt>
              </c:strCache>
            </c:strRef>
          </c:cat>
          <c:val>
            <c:numRef>
              <c:f>'Stock Analysis'!$B$10:$B$16</c:f>
              <c:numCache>
                <c:formatCode>General</c:formatCode>
                <c:ptCount val="7"/>
                <c:pt idx="0">
                  <c:v>12.1</c:v>
                </c:pt>
                <c:pt idx="1">
                  <c:v>14.1</c:v>
                </c:pt>
                <c:pt idx="2">
                  <c:v>17.100000000000001</c:v>
                </c:pt>
                <c:pt idx="3">
                  <c:v>11.4</c:v>
                </c:pt>
                <c:pt idx="4">
                  <c:v>13.9</c:v>
                </c:pt>
                <c:pt idx="5">
                  <c:v>16.8</c:v>
                </c:pt>
                <c:pt idx="6" formatCode="0.00">
                  <c:v>14.233333333333333</c:v>
                </c:pt>
              </c:numCache>
            </c:numRef>
          </c:val>
          <c:smooth val="0"/>
          <c:extLst>
            <c:ext xmlns:c16="http://schemas.microsoft.com/office/drawing/2014/chart" uri="{C3380CC4-5D6E-409C-BE32-E72D297353CC}">
              <c16:uniqueId val="{00000000-647F-4A38-8799-3A61885E9EEE}"/>
            </c:ext>
          </c:extLst>
        </c:ser>
        <c:dLbls>
          <c:showLegendKey val="0"/>
          <c:showVal val="0"/>
          <c:showCatName val="0"/>
          <c:showSerName val="0"/>
          <c:showPercent val="0"/>
          <c:showBubbleSize val="0"/>
        </c:dLbls>
        <c:smooth val="0"/>
        <c:axId val="554775320"/>
        <c:axId val="554773352"/>
      </c:lineChart>
      <c:catAx>
        <c:axId val="554775320"/>
        <c:scaling>
          <c:orientation val="minMax"/>
        </c:scaling>
        <c:delete val="0"/>
        <c:axPos val="b"/>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554773352"/>
        <c:crosses val="autoZero"/>
        <c:auto val="1"/>
        <c:lblAlgn val="ctr"/>
        <c:lblOffset val="100"/>
        <c:noMultiLvlLbl val="0"/>
      </c:catAx>
      <c:valAx>
        <c:axId val="554773352"/>
        <c:scaling>
          <c:orientation val="minMax"/>
        </c:scaling>
        <c:delete val="0"/>
        <c:axPos val="l"/>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554775320"/>
        <c:crosses val="autoZero"/>
        <c:crossBetween val="between"/>
      </c:valAx>
      <c:spPr>
        <a:noFill/>
        <a:ln>
          <a:noFill/>
        </a:ln>
        <a:effectLst/>
      </c:spPr>
    </c:plotArea>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colors2.xml><?xml version="1.0" encoding="utf-8"?>
<cs:colorStyle xmlns:cs="http://schemas.microsoft.com/office/drawing/2012/chartStyle" xmlns:a="http://schemas.openxmlformats.org/drawingml/2006/main" meth="withinLinear" id="17">
  <a:schemeClr val="accent4"/>
</cs:colorStyle>
</file>

<file path=ppt/charts/colors3.xml><?xml version="1.0" encoding="utf-8"?>
<cs:colorStyle xmlns:cs="http://schemas.microsoft.com/office/drawing/2012/chartStyle" xmlns:a="http://schemas.openxmlformats.org/drawingml/2006/main" meth="withinLinear" id="17">
  <a:schemeClr val="accent4"/>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6">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96">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96">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1197"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33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1197"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1197"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22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tx1"/>
    </cs:fontRef>
    <cs:spPr>
      <a:sp3d/>
    </cs:spPr>
  </cs:wall>
</cs:chartStyle>
</file>

<file path=ppt/charts/style8.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1197"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33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1197"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1197"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22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tx1"/>
    </cs:fontRef>
    <cs:spPr>
      <a:sp3d/>
    </cs:spPr>
  </cs:wall>
</cs:chartStyle>
</file>

<file path=ppt/charts/style9.xml><?xml version="1.0" encoding="utf-8"?>
<cs:chartStyle xmlns:cs="http://schemas.microsoft.com/office/drawing/2012/chartStyle" xmlns:a="http://schemas.openxmlformats.org/drawingml/2006/main" id="236">
  <cs:axisTitle>
    <cs:lnRef idx="0"/>
    <cs:fillRef idx="0"/>
    <cs:effectRef idx="0"/>
    <cs:fontRef idx="minor">
      <a:schemeClr val="lt1">
        <a:lumMod val="75000"/>
      </a:schemeClr>
    </cs:fontRef>
    <cs:defRPr sz="1197" b="1"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1197"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75000"/>
                <a:lumOff val="25000"/>
              </a:schemeClr>
            </a:gs>
            <a:gs pos="0">
              <a:schemeClr val="dk1">
                <a:lumMod val="65000"/>
                <a:lumOff val="3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dk1">
                <a:lumMod val="75000"/>
                <a:lumOff val="25000"/>
                <a:alpha val="25000"/>
              </a:schemeClr>
            </a:gs>
            <a:gs pos="0">
              <a:schemeClr val="dk1">
                <a:lumMod val="65000"/>
                <a:lumOff val="35000"/>
                <a:alpha val="25000"/>
              </a:schemeClr>
            </a:gs>
          </a:gsLst>
          <a:lin ang="5400000" scaled="0"/>
        </a:gra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1BDAE0-7745-40EC-B966-577A2EEE880A}" type="datetimeFigureOut">
              <a:rPr lang="en-US"/>
              <a:t>4/10/2017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8FB0ED-398F-4779-8024-243C0575AB1E}" type="slidenum">
              <a:rPr lang="en-US"/>
              <a:t>‹#›</a:t>
            </a:fld>
            <a:endParaRPr lang="en-US"/>
          </a:p>
        </p:txBody>
      </p:sp>
    </p:spTree>
    <p:extLst>
      <p:ext uri="{BB962C8B-B14F-4D97-AF65-F5344CB8AC3E}">
        <p14:creationId xmlns:p14="http://schemas.microsoft.com/office/powerpoint/2010/main" val="4109450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8FB0ED-398F-4779-8024-243C0575AB1E}" type="slidenum">
              <a:rPr lang="en-US"/>
              <a:t>2</a:t>
            </a:fld>
            <a:endParaRPr lang="en-US"/>
          </a:p>
        </p:txBody>
      </p:sp>
    </p:spTree>
    <p:extLst>
      <p:ext uri="{BB962C8B-B14F-4D97-AF65-F5344CB8AC3E}">
        <p14:creationId xmlns:p14="http://schemas.microsoft.com/office/powerpoint/2010/main" val="1416463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F1C333-78E2-1E49-9C4C-3FBC3279E247}" type="slidenum">
              <a:rPr lang="en-US" smtClean="0"/>
              <a:t>8</a:t>
            </a:fld>
            <a:endParaRPr lang="en-US"/>
          </a:p>
        </p:txBody>
      </p:sp>
    </p:spTree>
    <p:extLst>
      <p:ext uri="{BB962C8B-B14F-4D97-AF65-F5344CB8AC3E}">
        <p14:creationId xmlns:p14="http://schemas.microsoft.com/office/powerpoint/2010/main" val="2428138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9E257EF-EF11-4AAC-ADF3-89C18708D94E}" type="slidenum">
              <a:rPr lang="en-US" smtClean="0"/>
              <a:t>‹#›</a:t>
            </a:fld>
            <a:endParaRPr lang="en-US"/>
          </a:p>
        </p:txBody>
      </p:sp>
    </p:spTree>
    <p:extLst>
      <p:ext uri="{BB962C8B-B14F-4D97-AF65-F5344CB8AC3E}">
        <p14:creationId xmlns:p14="http://schemas.microsoft.com/office/powerpoint/2010/main" val="3341133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26429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3251334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6D4BDC3-8111-44E3-8A6A-02A319F6E958}"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1126937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6D4BDC3-8111-44E3-8A6A-02A319F6E958}" type="datetimeFigureOut">
              <a:rPr lang="en-US" smtClean="0"/>
              <a:t>4/10/2017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2972917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6D4BDC3-8111-44E3-8A6A-02A319F6E958}" type="datetimeFigureOut">
              <a:rPr lang="en-US" smtClean="0"/>
              <a:t>4/10/2017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1701257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D4BDC3-8111-44E3-8A6A-02A319F6E958}" type="datetimeFigureOut">
              <a:rPr lang="en-US" smtClean="0"/>
              <a:t>4/10/2017</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1328219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6D4BDC3-8111-44E3-8A6A-02A319F6E958}"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3956174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6D4BDC3-8111-44E3-8A6A-02A319F6E958}"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1456061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6D4BDC3-8111-44E3-8A6A-02A319F6E958}"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1386182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2720010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21648144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6176246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6D4BDC3-8111-44E3-8A6A-02A319F6E958}" type="datetimeFigureOut">
              <a:rPr lang="en-US" smtClean="0"/>
              <a:t>4/10/2017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27626551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6D4BDC3-8111-44E3-8A6A-02A319F6E958}" type="datetimeFigureOut">
              <a:rPr lang="en-US" smtClean="0"/>
              <a:t>4/10/2017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3090359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34779718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21969001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D9E257EF-EF11-4AAC-ADF3-89C18708D94E}"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048993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065674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693405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6D4BDC3-8111-44E3-8A6A-02A319F6E958}"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E257EF-EF11-4AAC-ADF3-89C18708D94E}"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893433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6D4BDC3-8111-44E3-8A6A-02A319F6E958}" type="datetimeFigureOut">
              <a:rPr lang="en-US" smtClean="0"/>
              <a:t>4/10/2017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E257EF-EF11-4AAC-ADF3-89C18708D94E}"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428458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6D4BDC3-8111-44E3-8A6A-02A319F6E958}" type="datetimeFigureOut">
              <a:rPr lang="en-US" smtClean="0"/>
              <a:t>4/10/2017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E257EF-EF11-4AAC-ADF3-89C18708D94E}"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777349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D4BDC3-8111-44E3-8A6A-02A319F6E958}" type="datetimeFigureOut">
              <a:rPr lang="en-US" smtClean="0"/>
              <a:t>4/10/2017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38594951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6D4BDC3-8111-44E3-8A6A-02A319F6E958}"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E257EF-EF11-4AAC-ADF3-89C18708D94E}"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55403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6D4BDC3-8111-44E3-8A6A-02A319F6E958}" type="datetimeFigureOut">
              <a:rPr lang="en-US" smtClean="0"/>
              <a:t>4/10/2017</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D9E257EF-EF11-4AAC-ADF3-89C18708D94E}"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209516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144031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64657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26395355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23263212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14240917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6D4BDC3-8111-44E3-8A6A-02A319F6E958}"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20428357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6D4BDC3-8111-44E3-8A6A-02A319F6E958}" type="datetimeFigureOut">
              <a:rPr lang="en-US" smtClean="0"/>
              <a:t>4/10/2017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22239839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6D4BDC3-8111-44E3-8A6A-02A319F6E958}" type="datetimeFigureOut">
              <a:rPr lang="en-US" smtClean="0"/>
              <a:t>4/10/2017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41032235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D4BDC3-8111-44E3-8A6A-02A319F6E958}" type="datetimeFigureOut">
              <a:rPr lang="en-US" smtClean="0"/>
              <a:t>4/10/2017</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24930852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6D4BDC3-8111-44E3-8A6A-02A319F6E958}"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22655368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6D4BDC3-8111-44E3-8A6A-02A319F6E958}"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23037117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6D4BDC3-8111-44E3-8A6A-02A319F6E958}"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15961214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33648613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40597228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35942947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6D4BDC3-8111-44E3-8A6A-02A319F6E958}" type="datetimeFigureOut">
              <a:rPr lang="en-US" smtClean="0"/>
              <a:t>4/10/2017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32533745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6D4BDC3-8111-44E3-8A6A-02A319F6E958}" type="datetimeFigureOut">
              <a:rPr lang="en-US" smtClean="0"/>
              <a:t>4/10/2017</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31571108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220885038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3470036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25489054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290925248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29890847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6D4BDC3-8111-44E3-8A6A-02A319F6E958}"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41415105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6D4BDC3-8111-44E3-8A6A-02A319F6E958}" type="datetimeFigureOut">
              <a:rPr lang="en-US" smtClean="0"/>
              <a:t>4/10/2017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9745776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6D4BDC3-8111-44E3-8A6A-02A319F6E958}" type="datetimeFigureOut">
              <a:rPr lang="en-US" smtClean="0"/>
              <a:t>4/10/2017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152178751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D4BDC3-8111-44E3-8A6A-02A319F6E958}" type="datetimeFigureOut">
              <a:rPr lang="en-US" smtClean="0"/>
              <a:t>4/10/2017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39740148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6D4BDC3-8111-44E3-8A6A-02A319F6E958}"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349710098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399212" y="5883275"/>
            <a:ext cx="914400" cy="365125"/>
          </a:xfrm>
        </p:spPr>
        <p:txBody>
          <a:bodyPr/>
          <a:lstStyle/>
          <a:p>
            <a:fld id="{46D4BDC3-8111-44E3-8A6A-02A319F6E958}" type="datetimeFigureOut">
              <a:rPr lang="en-US" smtClean="0"/>
              <a:t>4/10/2017</a:t>
            </a:fld>
            <a:endParaRPr lang="en-US"/>
          </a:p>
        </p:txBody>
      </p:sp>
      <p:sp>
        <p:nvSpPr>
          <p:cNvPr id="6" name="Footer Placeholder 5"/>
          <p:cNvSpPr>
            <a:spLocks noGrp="1"/>
          </p:cNvSpPr>
          <p:nvPr>
            <p:ph type="ftr" sz="quarter" idx="11"/>
          </p:nvPr>
        </p:nvSpPr>
        <p:spPr>
          <a:xfrm>
            <a:off x="1141412" y="5883275"/>
            <a:ext cx="5105400" cy="365125"/>
          </a:xfrm>
        </p:spPr>
        <p:txBody>
          <a:bodyPr/>
          <a:lstStyle/>
          <a:p>
            <a:endParaRPr lang="en-US"/>
          </a:p>
        </p:txBody>
      </p:sp>
      <p:sp>
        <p:nvSpPr>
          <p:cNvPr id="7" name="Slide Number Placeholder 6"/>
          <p:cNvSpPr>
            <a:spLocks noGrp="1"/>
          </p:cNvSpPr>
          <p:nvPr>
            <p:ph type="sldNum" sz="quarter" idx="12"/>
          </p:nvPr>
        </p:nvSpPr>
        <p:spPr>
          <a:xfrm>
            <a:off x="10742612" y="5883275"/>
            <a:ext cx="322567" cy="365125"/>
          </a:xfrm>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41900529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6D4BDC3-8111-44E3-8A6A-02A319F6E958}"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16842453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19828447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41276201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20935743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67713036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236657491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37926811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D4BDC3-8111-44E3-8A6A-02A319F6E958}"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257EF-EF11-4AAC-ADF3-89C18708D94E}" type="slidenum">
              <a:rPr lang="en-US" smtClean="0"/>
              <a:t>‹#›</a:t>
            </a:fld>
            <a:endParaRPr lang="en-US"/>
          </a:p>
        </p:txBody>
      </p:sp>
    </p:spTree>
    <p:extLst>
      <p:ext uri="{BB962C8B-B14F-4D97-AF65-F5344CB8AC3E}">
        <p14:creationId xmlns:p14="http://schemas.microsoft.com/office/powerpoint/2010/main" val="592894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2.jp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image" Target="../media/image1.jpeg"/><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theme" Target="../theme/theme4.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46D4BDC3-8111-44E3-8A6A-02A319F6E958}" type="datetimeFigureOut">
              <a:rPr lang="en-US" smtClean="0"/>
              <a:t>4/10/2017</a:t>
            </a:fld>
            <a:endParaRPr lang="en-US"/>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9E257EF-EF11-4AAC-ADF3-89C18708D94E}" type="slidenum">
              <a:rPr lang="en-US" smtClean="0"/>
              <a:t>‹#›</a:t>
            </a:fld>
            <a:endParaRPr lang="en-US"/>
          </a:p>
        </p:txBody>
      </p:sp>
    </p:spTree>
    <p:extLst>
      <p:ext uri="{BB962C8B-B14F-4D97-AF65-F5344CB8AC3E}">
        <p14:creationId xmlns:p14="http://schemas.microsoft.com/office/powerpoint/2010/main" val="1384247247"/>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6D4BDC3-8111-44E3-8A6A-02A319F6E958}" type="datetimeFigureOut">
              <a:rPr lang="en-US" smtClean="0"/>
              <a:t>4/10/2017</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9E257EF-EF11-4AAC-ADF3-89C18708D94E}"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876942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46D4BDC3-8111-44E3-8A6A-02A319F6E958}" type="datetimeFigureOut">
              <a:rPr lang="en-US" smtClean="0"/>
              <a:t>4/10/2017</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9E257EF-EF11-4AAC-ADF3-89C18708D94E}" type="slidenum">
              <a:rPr lang="en-US" smtClean="0"/>
              <a:t>‹#›</a:t>
            </a:fld>
            <a:endParaRPr lang="en-US"/>
          </a:p>
        </p:txBody>
      </p:sp>
    </p:spTree>
    <p:extLst>
      <p:ext uri="{BB962C8B-B14F-4D97-AF65-F5344CB8AC3E}">
        <p14:creationId xmlns:p14="http://schemas.microsoft.com/office/powerpoint/2010/main" val="526382732"/>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46D4BDC3-8111-44E3-8A6A-02A319F6E958}" type="datetimeFigureOut">
              <a:rPr lang="en-US" smtClean="0"/>
              <a:t>4/10/2017</a:t>
            </a:fld>
            <a:endParaRPr lang="en-US"/>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9E257EF-EF11-4AAC-ADF3-89C18708D94E}" type="slidenum">
              <a:rPr lang="en-US" smtClean="0"/>
              <a:t>‹#›</a:t>
            </a:fld>
            <a:endParaRPr lang="en-US"/>
          </a:p>
        </p:txBody>
      </p:sp>
    </p:spTree>
    <p:extLst>
      <p:ext uri="{BB962C8B-B14F-4D97-AF65-F5344CB8AC3E}">
        <p14:creationId xmlns:p14="http://schemas.microsoft.com/office/powerpoint/2010/main" val="1013500129"/>
      </p:ext>
    </p:extLst>
  </p:cSld>
  <p:clrMap bg1="dk1" tx1="lt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4969" y="1879134"/>
            <a:ext cx="9905998" cy="1006679"/>
          </a:xfrm>
        </p:spPr>
        <p:txBody>
          <a:bodyPr>
            <a:noAutofit/>
          </a:bodyPr>
          <a:lstStyle/>
          <a:p>
            <a:pPr algn="ctr"/>
            <a:r>
              <a:rPr lang="en-US" sz="3600" b="1" i="1" dirty="0">
                <a:effectLst/>
              </a:rPr>
              <a:t>Stock Purchase Recommendations</a:t>
            </a:r>
            <a:br>
              <a:rPr lang="en-US" sz="3600" dirty="0">
                <a:effectLst/>
              </a:rPr>
            </a:br>
            <a:endParaRPr lang="en-US" sz="3600" dirty="0"/>
          </a:p>
        </p:txBody>
      </p:sp>
      <p:sp>
        <p:nvSpPr>
          <p:cNvPr id="5" name="TextBox 4"/>
          <p:cNvSpPr txBox="1"/>
          <p:nvPr/>
        </p:nvSpPr>
        <p:spPr>
          <a:xfrm>
            <a:off x="1522412" y="3756171"/>
            <a:ext cx="9211111" cy="923330"/>
          </a:xfrm>
          <a:prstGeom prst="rect">
            <a:avLst/>
          </a:prstGeom>
          <a:noFill/>
        </p:spPr>
        <p:txBody>
          <a:bodyPr wrap="square" rtlCol="0">
            <a:spAutoFit/>
          </a:bodyPr>
          <a:lstStyle/>
          <a:p>
            <a:pPr algn="ctr"/>
            <a:r>
              <a:rPr lang="en-US" dirty="0"/>
              <a:t>David Montes		 Marie </a:t>
            </a:r>
            <a:r>
              <a:rPr lang="en-US" dirty="0" err="1"/>
              <a:t>Paule</a:t>
            </a:r>
            <a:r>
              <a:rPr lang="en-US" dirty="0"/>
              <a:t> kanga		 Jessica Galvan</a:t>
            </a:r>
          </a:p>
          <a:p>
            <a:pPr algn="ctr"/>
            <a:endParaRPr lang="en-US" dirty="0"/>
          </a:p>
          <a:p>
            <a:pPr algn="ctr"/>
            <a:endParaRPr lang="en-US" dirty="0"/>
          </a:p>
        </p:txBody>
      </p:sp>
    </p:spTree>
    <p:extLst>
      <p:ext uri="{BB962C8B-B14F-4D97-AF65-F5344CB8AC3E}">
        <p14:creationId xmlns:p14="http://schemas.microsoft.com/office/powerpoint/2010/main" val="2714801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p:cTn id="14"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6"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76116" y="1507957"/>
            <a:ext cx="8001000" cy="825654"/>
          </a:xfrm>
        </p:spPr>
        <p:txBody>
          <a:bodyPr/>
          <a:lstStyle/>
          <a:p>
            <a:pPr algn="ctr"/>
            <a:r>
              <a:rPr lang="en-US" dirty="0"/>
              <a:t>Microsoft</a:t>
            </a:r>
          </a:p>
        </p:txBody>
      </p:sp>
      <p:sp>
        <p:nvSpPr>
          <p:cNvPr id="3" name="Subtitle 2"/>
          <p:cNvSpPr>
            <a:spLocks noGrp="1"/>
          </p:cNvSpPr>
          <p:nvPr>
            <p:ph type="subTitle" idx="1"/>
          </p:nvPr>
        </p:nvSpPr>
        <p:spPr>
          <a:xfrm>
            <a:off x="2776216" y="3287603"/>
            <a:ext cx="6400800" cy="1947333"/>
          </a:xfrm>
        </p:spPr>
        <p:txBody>
          <a:bodyPr>
            <a:normAutofit/>
          </a:bodyPr>
          <a:lstStyle/>
          <a:p>
            <a:pPr algn="ctr"/>
            <a:r>
              <a:rPr lang="en-US" sz="2000" b="1" dirty="0"/>
              <a:t>David montes</a:t>
            </a:r>
          </a:p>
        </p:txBody>
      </p:sp>
    </p:spTree>
    <p:extLst>
      <p:ext uri="{BB962C8B-B14F-4D97-AF65-F5344CB8AC3E}">
        <p14:creationId xmlns:p14="http://schemas.microsoft.com/office/powerpoint/2010/main" val="360278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Microsoft Dividends</a:t>
            </a:r>
          </a:p>
        </p:txBody>
      </p:sp>
      <p:graphicFrame>
        <p:nvGraphicFramePr>
          <p:cNvPr id="4" name="Chart 3">
            <a:extLst>
              <a:ext uri="{FF2B5EF4-FFF2-40B4-BE49-F238E27FC236}">
                <a16:creationId xmlns:a16="http://schemas.microsoft.com/office/drawing/2014/main" id="{5E5C0B95-B33B-42DC-A579-EA95E3D56170}"/>
              </a:ext>
            </a:extLst>
          </p:cNvPr>
          <p:cNvGraphicFramePr>
            <a:graphicFrameLocks/>
          </p:cNvGraphicFramePr>
          <p:nvPr>
            <p:extLst>
              <p:ext uri="{D42A27DB-BD31-4B8C-83A1-F6EECF244321}">
                <p14:modId xmlns:p14="http://schemas.microsoft.com/office/powerpoint/2010/main" val="2569570028"/>
              </p:ext>
            </p:extLst>
          </p:nvPr>
        </p:nvGraphicFramePr>
        <p:xfrm>
          <a:off x="477672" y="2442948"/>
          <a:ext cx="11204812" cy="420351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2508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761413" cy="706964"/>
          </a:xfrm>
        </p:spPr>
        <p:txBody>
          <a:bodyPr/>
          <a:lstStyle/>
          <a:p>
            <a:r>
              <a:rPr lang="en-US" dirty="0"/>
              <a:t>Microsoft Earnings per share</a:t>
            </a:r>
          </a:p>
        </p:txBody>
      </p:sp>
      <p:graphicFrame>
        <p:nvGraphicFramePr>
          <p:cNvPr id="6" name="Chart 5">
            <a:extLst>
              <a:ext uri="{FF2B5EF4-FFF2-40B4-BE49-F238E27FC236}">
                <a16:creationId xmlns:a16="http://schemas.microsoft.com/office/drawing/2014/main" id="{D8F9C67D-88E2-4D09-A587-2C2136C2EFB3}"/>
              </a:ext>
            </a:extLst>
          </p:cNvPr>
          <p:cNvGraphicFramePr>
            <a:graphicFrameLocks/>
          </p:cNvGraphicFramePr>
          <p:nvPr>
            <p:extLst>
              <p:ext uri="{D42A27DB-BD31-4B8C-83A1-F6EECF244321}">
                <p14:modId xmlns:p14="http://schemas.microsoft.com/office/powerpoint/2010/main" val="377800815"/>
              </p:ext>
            </p:extLst>
          </p:nvPr>
        </p:nvGraphicFramePr>
        <p:xfrm>
          <a:off x="464023" y="2442949"/>
          <a:ext cx="11232107" cy="420351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12635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Microsoft Price per earnings</a:t>
            </a:r>
          </a:p>
        </p:txBody>
      </p:sp>
      <p:graphicFrame>
        <p:nvGraphicFramePr>
          <p:cNvPr id="6" name="Chart 5">
            <a:extLst>
              <a:ext uri="{FF2B5EF4-FFF2-40B4-BE49-F238E27FC236}">
                <a16:creationId xmlns:a16="http://schemas.microsoft.com/office/drawing/2014/main" id="{4F91A997-E6C9-453A-846E-C47F99BA047A}"/>
              </a:ext>
            </a:extLst>
          </p:cNvPr>
          <p:cNvGraphicFramePr>
            <a:graphicFrameLocks/>
          </p:cNvGraphicFramePr>
          <p:nvPr>
            <p:extLst>
              <p:ext uri="{D42A27DB-BD31-4B8C-83A1-F6EECF244321}">
                <p14:modId xmlns:p14="http://schemas.microsoft.com/office/powerpoint/2010/main" val="2645619815"/>
              </p:ext>
            </p:extLst>
          </p:nvPr>
        </p:nvGraphicFramePr>
        <p:xfrm>
          <a:off x="477672" y="2415654"/>
          <a:ext cx="11204812" cy="420351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40459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Microsoft Company merits</a:t>
            </a:r>
          </a:p>
        </p:txBody>
      </p:sp>
      <p:sp>
        <p:nvSpPr>
          <p:cNvPr id="3" name="Content Placeholder 2"/>
          <p:cNvSpPr>
            <a:spLocks noGrp="1"/>
          </p:cNvSpPr>
          <p:nvPr>
            <p:ph idx="1"/>
          </p:nvPr>
        </p:nvSpPr>
        <p:spPr/>
        <p:txBody>
          <a:bodyPr/>
          <a:lstStyle/>
          <a:p>
            <a:pPr marL="0" indent="0">
              <a:buNone/>
            </a:pPr>
            <a:r>
              <a:rPr lang="en-US" u="sng" dirty="0"/>
              <a:t>Microsoft Created a Charity Fundraiser </a:t>
            </a:r>
            <a:endParaRPr lang="en-US" dirty="0"/>
          </a:p>
          <a:p>
            <a:pPr marL="0" indent="0">
              <a:buNone/>
            </a:pPr>
            <a:r>
              <a:rPr lang="en-US" sz="1600" dirty="0"/>
              <a:t>Microsoft helps employees give back with a variety of programs, they match employee donations up to $15,000 per year, at 1:1 for cash donations and $17 per hour for volunteer time. More than 460,000 volunteer hours were logged last year, which resulted in $7.8 million of donations. Also in 2013, Microsoft decided to give $50 to new employees for a nonprofit of their choice. </a:t>
            </a:r>
          </a:p>
          <a:p>
            <a:pPr marL="0" indent="0">
              <a:buNone/>
            </a:pPr>
            <a:endParaRPr lang="en-US" sz="1400" u="sng" dirty="0"/>
          </a:p>
        </p:txBody>
      </p:sp>
    </p:spTree>
    <p:extLst>
      <p:ext uri="{BB962C8B-B14F-4D97-AF65-F5344CB8AC3E}">
        <p14:creationId xmlns:p14="http://schemas.microsoft.com/office/powerpoint/2010/main" val="1176815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Brief history</a:t>
            </a:r>
          </a:p>
        </p:txBody>
      </p:sp>
      <p:sp>
        <p:nvSpPr>
          <p:cNvPr id="3" name="Content Placeholder 2"/>
          <p:cNvSpPr>
            <a:spLocks noGrp="1"/>
          </p:cNvSpPr>
          <p:nvPr>
            <p:ph idx="1"/>
          </p:nvPr>
        </p:nvSpPr>
        <p:spPr/>
        <p:txBody>
          <a:bodyPr/>
          <a:lstStyle/>
          <a:p>
            <a:pPr marL="0" indent="0">
              <a:buNone/>
            </a:pPr>
            <a:r>
              <a:rPr lang="en-US" dirty="0"/>
              <a:t>The company's Microsoft Windows operating system is the most widely used operating system in the world. Such products as Microsoft Office and Internet Explorer are considered leaders in their division. The company was founded in 1975 by former CEO Bill Gates.</a:t>
            </a:r>
          </a:p>
          <a:p>
            <a:pPr marL="0" indent="0">
              <a:buNone/>
            </a:pPr>
            <a:endParaRPr lang="en-US" dirty="0"/>
          </a:p>
          <a:p>
            <a:pPr marL="0" indent="0">
              <a:buNone/>
            </a:pPr>
            <a:r>
              <a:rPr lang="en-US" u="sng" dirty="0"/>
              <a:t>Microsoft’s Mission Statement</a:t>
            </a:r>
          </a:p>
          <a:p>
            <a:pPr marL="0" indent="0">
              <a:buNone/>
            </a:pPr>
            <a:r>
              <a:rPr lang="en-US" dirty="0"/>
              <a:t>“We believe in what people make possible Our mission is to empower every person and every organization on the planet to achieve more.”</a:t>
            </a:r>
          </a:p>
        </p:txBody>
      </p:sp>
    </p:spTree>
    <p:extLst>
      <p:ext uri="{BB962C8B-B14F-4D97-AF65-F5344CB8AC3E}">
        <p14:creationId xmlns:p14="http://schemas.microsoft.com/office/powerpoint/2010/main" val="1858329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samsung</a:t>
            </a:r>
            <a:endParaRPr lang="en-US" dirty="0"/>
          </a:p>
        </p:txBody>
      </p:sp>
      <p:sp>
        <p:nvSpPr>
          <p:cNvPr id="3" name="Subtitle 2"/>
          <p:cNvSpPr>
            <a:spLocks noGrp="1"/>
          </p:cNvSpPr>
          <p:nvPr>
            <p:ph type="subTitle" idx="1"/>
          </p:nvPr>
        </p:nvSpPr>
        <p:spPr/>
        <p:txBody>
          <a:bodyPr/>
          <a:lstStyle/>
          <a:p>
            <a:r>
              <a:rPr lang="en-US" dirty="0"/>
              <a:t>Marie </a:t>
            </a:r>
            <a:r>
              <a:rPr lang="en-US" dirty="0" err="1"/>
              <a:t>paule</a:t>
            </a:r>
            <a:r>
              <a:rPr lang="en-US" dirty="0"/>
              <a:t> kanga</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786631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Samsung DIVIDENDS</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4" name="Chart 3">
            <a:extLst>
              <a:ext uri="{FF2B5EF4-FFF2-40B4-BE49-F238E27FC236}">
                <a16:creationId xmlns:a16="http://schemas.microsoft.com/office/drawing/2014/main" id="{39141AFC-2290-476F-9EEB-D507C5D70012}"/>
              </a:ext>
            </a:extLst>
          </p:cNvPr>
          <p:cNvGraphicFramePr>
            <a:graphicFrameLocks/>
          </p:cNvGraphicFramePr>
          <p:nvPr>
            <p:extLst>
              <p:ext uri="{D42A27DB-BD31-4B8C-83A1-F6EECF244321}">
                <p14:modId xmlns:p14="http://schemas.microsoft.com/office/powerpoint/2010/main" val="4242590292"/>
              </p:ext>
            </p:extLst>
          </p:nvPr>
        </p:nvGraphicFramePr>
        <p:xfrm>
          <a:off x="1451579" y="1853754"/>
          <a:ext cx="9603275" cy="39660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75906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Samsung EARNINGS PER SHARE</a:t>
            </a:r>
          </a:p>
        </p:txBody>
      </p:sp>
      <p:graphicFrame>
        <p:nvGraphicFramePr>
          <p:cNvPr id="4" name="Chart 3">
            <a:extLst>
              <a:ext uri="{FF2B5EF4-FFF2-40B4-BE49-F238E27FC236}">
                <a16:creationId xmlns:a16="http://schemas.microsoft.com/office/drawing/2014/main" id="{0FBA4766-C0DD-48E4-B5F8-2F4CDF36C417}"/>
              </a:ext>
            </a:extLst>
          </p:cNvPr>
          <p:cNvGraphicFramePr>
            <a:graphicFrameLocks/>
          </p:cNvGraphicFramePr>
          <p:nvPr>
            <p:extLst>
              <p:ext uri="{D42A27DB-BD31-4B8C-83A1-F6EECF244321}">
                <p14:modId xmlns:p14="http://schemas.microsoft.com/office/powerpoint/2010/main" val="991583007"/>
              </p:ext>
            </p:extLst>
          </p:nvPr>
        </p:nvGraphicFramePr>
        <p:xfrm>
          <a:off x="1451579" y="1853754"/>
          <a:ext cx="9603275" cy="39224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29002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Samsung PRICE PER EARNINGS</a:t>
            </a:r>
          </a:p>
        </p:txBody>
      </p:sp>
      <p:graphicFrame>
        <p:nvGraphicFramePr>
          <p:cNvPr id="4" name="Chart 3">
            <a:extLst>
              <a:ext uri="{FF2B5EF4-FFF2-40B4-BE49-F238E27FC236}">
                <a16:creationId xmlns:a16="http://schemas.microsoft.com/office/drawing/2014/main" id="{6674B062-180A-42A1-AD9B-A3CA0338DE50}"/>
              </a:ext>
            </a:extLst>
          </p:cNvPr>
          <p:cNvGraphicFramePr>
            <a:graphicFrameLocks/>
          </p:cNvGraphicFramePr>
          <p:nvPr>
            <p:extLst>
              <p:ext uri="{D42A27DB-BD31-4B8C-83A1-F6EECF244321}">
                <p14:modId xmlns:p14="http://schemas.microsoft.com/office/powerpoint/2010/main" val="2928644793"/>
              </p:ext>
            </p:extLst>
          </p:nvPr>
        </p:nvGraphicFramePr>
        <p:xfrm>
          <a:off x="1451579" y="1853754"/>
          <a:ext cx="9603275" cy="38644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2213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COMPANY MERITS</a:t>
            </a:r>
          </a:p>
        </p:txBody>
      </p:sp>
      <p:sp>
        <p:nvSpPr>
          <p:cNvPr id="3" name="Content Placeholder 2"/>
          <p:cNvSpPr>
            <a:spLocks noGrp="1"/>
          </p:cNvSpPr>
          <p:nvPr>
            <p:ph idx="1"/>
          </p:nvPr>
        </p:nvSpPr>
        <p:spPr/>
        <p:txBody>
          <a:bodyPr>
            <a:normAutofit fontScale="92500" lnSpcReduction="10000"/>
          </a:bodyPr>
          <a:lstStyle/>
          <a:p>
            <a:r>
              <a:rPr lang="en-US" b="1" dirty="0"/>
              <a:t>Global Community                                                                                                       </a:t>
            </a:r>
            <a:r>
              <a:rPr lang="en-US" dirty="0"/>
              <a:t>A company‘s success is measured not only by its business achievements, but also by how well it serves its community, protects our planet's resources, and makes a difference in people‘s lives</a:t>
            </a:r>
          </a:p>
          <a:p>
            <a:r>
              <a:rPr lang="en-US" b="1" dirty="0"/>
              <a:t>Community : Samsung Hope for Children Program </a:t>
            </a:r>
            <a:r>
              <a:rPr lang="en-US" dirty="0"/>
              <a:t>                                                    Samsung launched The Samsung Hope for Children program globally to bring attention to the worldwide need for childhood education and healthcare. The program advocates on behalf of children by providing our products, knowledge, and employee volunteer service – and our success will be measured by the number of lives we touch. We believe in giving back to the community, both locally and globally.</a:t>
            </a:r>
          </a:p>
          <a:p>
            <a:endParaRPr lang="en-US" dirty="0"/>
          </a:p>
        </p:txBody>
      </p:sp>
    </p:spTree>
    <p:extLst>
      <p:ext uri="{BB962C8B-B14F-4D97-AF65-F5344CB8AC3E}">
        <p14:creationId xmlns:p14="http://schemas.microsoft.com/office/powerpoint/2010/main" val="156176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Brief history</a:t>
            </a:r>
          </a:p>
        </p:txBody>
      </p:sp>
      <p:sp>
        <p:nvSpPr>
          <p:cNvPr id="3" name="Content Placeholder 2"/>
          <p:cNvSpPr>
            <a:spLocks noGrp="1"/>
          </p:cNvSpPr>
          <p:nvPr>
            <p:ph idx="1"/>
          </p:nvPr>
        </p:nvSpPr>
        <p:spPr/>
        <p:txBody>
          <a:bodyPr>
            <a:normAutofit fontScale="85000" lnSpcReduction="10000"/>
          </a:bodyPr>
          <a:lstStyle/>
          <a:p>
            <a:r>
              <a:rPr lang="en-US" dirty="0"/>
              <a:t>Samsung Group, based in Seoul, is South Korea’s largest business group. The multinational conglomerate contains numerous subsidiaries and affiliated businesses, most of them under the Samsung brand.</a:t>
            </a:r>
          </a:p>
          <a:p>
            <a:pPr fontAlgn="base"/>
            <a:r>
              <a:rPr lang="en-US" dirty="0"/>
              <a:t>For over 70 years, Samsung has been dedicated to making a better world through diverse businesses that today span advanced technology, semiconductors, skyscraper and plant construction, petrochemicals, fashion, medicine, finance, hotels, and more. Our flagship company, Samsung Electronics, leads the global market in high-tech electronics manufacturing and digital </a:t>
            </a:r>
            <a:r>
              <a:rPr lang="en-US" dirty="0" err="1"/>
              <a:t>media.Through</a:t>
            </a:r>
            <a:r>
              <a:rPr lang="en-US" dirty="0"/>
              <a:t> innovative, reliable products and services, talented people, a responsible approach to business and global citizenship, and collaboration with our partners and customers, Samsung is taking the world in imaginative new directions.</a:t>
            </a:r>
          </a:p>
          <a:p>
            <a:pPr marL="0" indent="0">
              <a:buNone/>
            </a:pPr>
            <a:br>
              <a:rPr lang="en-US" dirty="0"/>
            </a:br>
            <a:endParaRPr lang="en-US" dirty="0"/>
          </a:p>
        </p:txBody>
      </p:sp>
    </p:spTree>
    <p:extLst>
      <p:ext uri="{BB962C8B-B14F-4D97-AF65-F5344CB8AC3E}">
        <p14:creationId xmlns:p14="http://schemas.microsoft.com/office/powerpoint/2010/main" val="1695114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60001" y="1783393"/>
            <a:ext cx="3315445" cy="989152"/>
          </a:xfrm>
        </p:spPr>
        <p:txBody>
          <a:bodyPr/>
          <a:lstStyle/>
          <a:p>
            <a:pPr algn="ctr"/>
            <a:r>
              <a:rPr lang="en-US" dirty="0"/>
              <a:t>Apple</a:t>
            </a:r>
          </a:p>
        </p:txBody>
      </p:sp>
      <p:sp>
        <p:nvSpPr>
          <p:cNvPr id="3" name="Subtitle 2"/>
          <p:cNvSpPr>
            <a:spLocks noGrp="1"/>
          </p:cNvSpPr>
          <p:nvPr>
            <p:ph type="subTitle" idx="1"/>
          </p:nvPr>
        </p:nvSpPr>
        <p:spPr>
          <a:xfrm>
            <a:off x="4809943" y="3653389"/>
            <a:ext cx="2415559" cy="861420"/>
          </a:xfrm>
        </p:spPr>
        <p:txBody>
          <a:bodyPr/>
          <a:lstStyle/>
          <a:p>
            <a:pPr algn="ctr"/>
            <a:r>
              <a:rPr lang="en-US" dirty="0"/>
              <a:t>Jessica Galvan</a:t>
            </a:r>
          </a:p>
        </p:txBody>
      </p:sp>
    </p:spTree>
    <p:extLst>
      <p:ext uri="{BB962C8B-B14F-4D97-AF65-F5344CB8AC3E}">
        <p14:creationId xmlns:p14="http://schemas.microsoft.com/office/powerpoint/2010/main" val="792006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 DIVIDENDS</a:t>
            </a:r>
          </a:p>
        </p:txBody>
      </p:sp>
      <p:graphicFrame>
        <p:nvGraphicFramePr>
          <p:cNvPr id="5" name="Chart 4">
            <a:extLst>
              <a:ext uri="{FF2B5EF4-FFF2-40B4-BE49-F238E27FC236}">
                <a16:creationId xmlns:a16="http://schemas.microsoft.com/office/drawing/2014/main" id="{4A2ABDCA-C1A4-4E98-835B-DBFE6CEC028B}"/>
              </a:ext>
            </a:extLst>
          </p:cNvPr>
          <p:cNvGraphicFramePr>
            <a:graphicFrameLocks/>
          </p:cNvGraphicFramePr>
          <p:nvPr>
            <p:extLst>
              <p:ext uri="{D42A27DB-BD31-4B8C-83A1-F6EECF244321}">
                <p14:modId xmlns:p14="http://schemas.microsoft.com/office/powerpoint/2010/main" val="2619433632"/>
              </p:ext>
            </p:extLst>
          </p:nvPr>
        </p:nvGraphicFramePr>
        <p:xfrm>
          <a:off x="532262" y="2320118"/>
          <a:ext cx="11109277" cy="432634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49065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 Earnings per share</a:t>
            </a:r>
          </a:p>
        </p:txBody>
      </p:sp>
      <p:graphicFrame>
        <p:nvGraphicFramePr>
          <p:cNvPr id="5" name="Chart 4">
            <a:extLst>
              <a:ext uri="{FF2B5EF4-FFF2-40B4-BE49-F238E27FC236}">
                <a16:creationId xmlns:a16="http://schemas.microsoft.com/office/drawing/2014/main" id="{A7104608-4BB5-44A7-AE17-48F5E7291289}"/>
              </a:ext>
            </a:extLst>
          </p:cNvPr>
          <p:cNvGraphicFramePr>
            <a:graphicFrameLocks/>
          </p:cNvGraphicFramePr>
          <p:nvPr>
            <p:extLst>
              <p:ext uri="{D42A27DB-BD31-4B8C-83A1-F6EECF244321}">
                <p14:modId xmlns:p14="http://schemas.microsoft.com/office/powerpoint/2010/main" val="83172684"/>
              </p:ext>
            </p:extLst>
          </p:nvPr>
        </p:nvGraphicFramePr>
        <p:xfrm>
          <a:off x="477672" y="2292825"/>
          <a:ext cx="11163868" cy="41625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8683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 Price per share</a:t>
            </a:r>
          </a:p>
        </p:txBody>
      </p:sp>
      <p:graphicFrame>
        <p:nvGraphicFramePr>
          <p:cNvPr id="5" name="Chart 4">
            <a:extLst>
              <a:ext uri="{FF2B5EF4-FFF2-40B4-BE49-F238E27FC236}">
                <a16:creationId xmlns:a16="http://schemas.microsoft.com/office/drawing/2014/main" id="{AEA969BA-B412-4D16-B08A-8B06B7FC32AF}"/>
              </a:ext>
            </a:extLst>
          </p:cNvPr>
          <p:cNvGraphicFramePr>
            <a:graphicFrameLocks/>
          </p:cNvGraphicFramePr>
          <p:nvPr>
            <p:extLst>
              <p:ext uri="{D42A27DB-BD31-4B8C-83A1-F6EECF244321}">
                <p14:modId xmlns:p14="http://schemas.microsoft.com/office/powerpoint/2010/main" val="4286263834"/>
              </p:ext>
            </p:extLst>
          </p:nvPr>
        </p:nvGraphicFramePr>
        <p:xfrm>
          <a:off x="518614" y="2333767"/>
          <a:ext cx="11136573" cy="43399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5593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4923" y="1114344"/>
            <a:ext cx="8761413" cy="706964"/>
          </a:xfrm>
        </p:spPr>
        <p:txBody>
          <a:bodyPr/>
          <a:lstStyle/>
          <a:p>
            <a:r>
              <a:rPr lang="en-US" dirty="0"/>
              <a:t>Company Merits</a:t>
            </a:r>
          </a:p>
        </p:txBody>
      </p:sp>
      <p:sp>
        <p:nvSpPr>
          <p:cNvPr id="3" name="Content Placeholder 2"/>
          <p:cNvSpPr>
            <a:spLocks noGrp="1"/>
          </p:cNvSpPr>
          <p:nvPr>
            <p:ph idx="1"/>
          </p:nvPr>
        </p:nvSpPr>
        <p:spPr/>
        <p:txBody>
          <a:bodyPr>
            <a:normAutofit/>
          </a:bodyPr>
          <a:lstStyle/>
          <a:p>
            <a:br>
              <a:rPr lang="en-US" dirty="0"/>
            </a:br>
            <a:r>
              <a:rPr lang="en-US" dirty="0"/>
              <a:t>On </a:t>
            </a:r>
            <a:r>
              <a:rPr lang="en-US" dirty="0" err="1"/>
              <a:t>Cnet.com</a:t>
            </a:r>
            <a:r>
              <a:rPr lang="en-US" dirty="0"/>
              <a:t> Dara Kerr blogged on February 2,2012 “</a:t>
            </a:r>
            <a:r>
              <a:rPr lang="mr-IN" dirty="0"/>
              <a:t>…</a:t>
            </a:r>
            <a:r>
              <a:rPr lang="en-US" dirty="0"/>
              <a:t>$50 million had been donated to Stanford's hospitals, with $25 million for a new main building and $25 million for a new children's hospital. Another $50 million has been donated to Product RED, which is a charity that combats diseases such as AIDS, tuberculosis, and </a:t>
            </a:r>
            <a:r>
              <a:rPr lang="en-US" dirty="0" err="1"/>
              <a:t>malaria.”Dara</a:t>
            </a:r>
            <a:r>
              <a:rPr lang="en-US" dirty="0"/>
              <a:t> Kerr February 2, </a:t>
            </a:r>
          </a:p>
          <a:p>
            <a:endParaRPr lang="en-US" dirty="0"/>
          </a:p>
          <a:p>
            <a:r>
              <a:rPr lang="en-US" dirty="0"/>
              <a:t>2012 8:17 PM PST. "Apple CEO Tim Cook Donates $100 Million to Charity." </a:t>
            </a:r>
            <a:r>
              <a:rPr lang="en-US" i="1" dirty="0"/>
              <a:t>CNET</a:t>
            </a:r>
            <a:r>
              <a:rPr lang="en-US" dirty="0"/>
              <a:t>. </a:t>
            </a:r>
            <a:r>
              <a:rPr lang="en-US" dirty="0" err="1"/>
              <a:t>N.p</a:t>
            </a:r>
            <a:r>
              <a:rPr lang="en-US" dirty="0"/>
              <a:t>., 02 Feb. 2012. Web. 09 Apr. 2017.</a:t>
            </a:r>
          </a:p>
        </p:txBody>
      </p:sp>
    </p:spTree>
    <p:extLst>
      <p:ext uri="{BB962C8B-B14F-4D97-AF65-F5344CB8AC3E}">
        <p14:creationId xmlns:p14="http://schemas.microsoft.com/office/powerpoint/2010/main" val="620676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Brief History</a:t>
            </a:r>
          </a:p>
        </p:txBody>
      </p:sp>
      <p:sp>
        <p:nvSpPr>
          <p:cNvPr id="3" name="Content Placeholder 2"/>
          <p:cNvSpPr>
            <a:spLocks noGrp="1"/>
          </p:cNvSpPr>
          <p:nvPr>
            <p:ph idx="1"/>
          </p:nvPr>
        </p:nvSpPr>
        <p:spPr/>
        <p:txBody>
          <a:bodyPr/>
          <a:lstStyle/>
          <a:p>
            <a:r>
              <a:rPr lang="en-US" dirty="0"/>
              <a:t>Apple is a electronics company that sells laptops, phones, etc. They go out of the box by outdoing themselves with each product they make. They strive to provide the best products to the consumer.</a:t>
            </a:r>
          </a:p>
        </p:txBody>
      </p:sp>
    </p:spTree>
    <p:extLst>
      <p:ext uri="{BB962C8B-B14F-4D97-AF65-F5344CB8AC3E}">
        <p14:creationId xmlns:p14="http://schemas.microsoft.com/office/powerpoint/2010/main" val="435554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Which Company we think is the Best!</a:t>
            </a:r>
          </a:p>
        </p:txBody>
      </p:sp>
      <p:sp>
        <p:nvSpPr>
          <p:cNvPr id="4" name="Rectangle 3"/>
          <p:cNvSpPr/>
          <p:nvPr/>
        </p:nvSpPr>
        <p:spPr>
          <a:xfrm>
            <a:off x="4359527" y="3454650"/>
            <a:ext cx="3429145" cy="923330"/>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Microsoft!</a:t>
            </a:r>
          </a:p>
        </p:txBody>
      </p:sp>
    </p:spTree>
    <p:extLst>
      <p:ext uri="{BB962C8B-B14F-4D97-AF65-F5344CB8AC3E}">
        <p14:creationId xmlns:p14="http://schemas.microsoft.com/office/powerpoint/2010/main" val="2272831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Sources</a:t>
            </a:r>
          </a:p>
        </p:txBody>
      </p:sp>
      <p:sp>
        <p:nvSpPr>
          <p:cNvPr id="3" name="Content Placeholder 2"/>
          <p:cNvSpPr>
            <a:spLocks noGrp="1"/>
          </p:cNvSpPr>
          <p:nvPr>
            <p:ph idx="1"/>
          </p:nvPr>
        </p:nvSpPr>
        <p:spPr/>
        <p:txBody>
          <a:bodyPr/>
          <a:lstStyle/>
          <a:p>
            <a:r>
              <a:rPr lang="en-US" dirty="0"/>
              <a:t>http://www.geekwire.com/2014/microsoft-2013-employee-giving-program/</a:t>
            </a:r>
          </a:p>
          <a:p>
            <a:r>
              <a:rPr lang="en-US" dirty="0"/>
              <a:t>https://www.microsoft.com/en-us/philanthropies/our-employees/</a:t>
            </a:r>
          </a:p>
          <a:p>
            <a:r>
              <a:rPr lang="en-US" dirty="0">
                <a:solidFill>
                  <a:schemeClr val="tx1"/>
                </a:solidFill>
              </a:rPr>
              <a:t>http://www.samsung.com/us/aboutsamsung/</a:t>
            </a:r>
          </a:p>
          <a:p>
            <a:r>
              <a:rPr lang="en-US" dirty="0"/>
              <a:t>2012 8:17 PM PST. "Apple CEO Tim Cook Donates $100 Million to Charity." CNET. </a:t>
            </a:r>
            <a:r>
              <a:rPr lang="en-US" dirty="0" err="1"/>
              <a:t>N.p</a:t>
            </a:r>
            <a:r>
              <a:rPr lang="en-US" dirty="0"/>
              <a:t>., 02 Feb. 2012. Web. 09 Apr. 2017.</a:t>
            </a:r>
          </a:p>
          <a:p>
            <a:endParaRPr lang="en-US" dirty="0">
              <a:solidFill>
                <a:schemeClr val="tx1"/>
              </a:solidFill>
            </a:endParaRPr>
          </a:p>
        </p:txBody>
      </p:sp>
    </p:spTree>
    <p:extLst>
      <p:ext uri="{BB962C8B-B14F-4D97-AF65-F5344CB8AC3E}">
        <p14:creationId xmlns:p14="http://schemas.microsoft.com/office/powerpoint/2010/main" val="17412209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3.xml><?xml version="1.0" encoding="utf-8"?>
<a:theme xmlns:a="http://schemas.openxmlformats.org/drawingml/2006/main" name="1_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4.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110</TotalTime>
  <Words>460</Words>
  <Application>Microsoft Office PowerPoint</Application>
  <PresentationFormat>Widescreen</PresentationFormat>
  <Paragraphs>74</Paragraphs>
  <Slides>21</Slides>
  <Notes>2</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21</vt:i4>
      </vt:variant>
    </vt:vector>
  </HeadingPairs>
  <TitlesOfParts>
    <vt:vector size="31" baseType="lpstr">
      <vt:lpstr>Arial</vt:lpstr>
      <vt:lpstr>Calibri</vt:lpstr>
      <vt:lpstr>Century Gothic</vt:lpstr>
      <vt:lpstr>Gill Sans MT</vt:lpstr>
      <vt:lpstr>Mangal</vt:lpstr>
      <vt:lpstr>Wingdings 3</vt:lpstr>
      <vt:lpstr>Ion Boardroom</vt:lpstr>
      <vt:lpstr>Gallery</vt:lpstr>
      <vt:lpstr>1_Ion Boardroom</vt:lpstr>
      <vt:lpstr>Mesh</vt:lpstr>
      <vt:lpstr>Stock Purchase Recommendations </vt:lpstr>
      <vt:lpstr>Microsoft</vt:lpstr>
      <vt:lpstr>Microsoft Dividends</vt:lpstr>
      <vt:lpstr>Microsoft Earnings per share</vt:lpstr>
      <vt:lpstr>Microsoft Price per earnings</vt:lpstr>
      <vt:lpstr>Microsoft Company merits</vt:lpstr>
      <vt:lpstr>Brief history</vt:lpstr>
      <vt:lpstr>samsung</vt:lpstr>
      <vt:lpstr>Samsung DIVIDENDS</vt:lpstr>
      <vt:lpstr>Samsung EARNINGS PER SHARE</vt:lpstr>
      <vt:lpstr>Samsung PRICE PER EARNINGS</vt:lpstr>
      <vt:lpstr>COMPANY MERITS</vt:lpstr>
      <vt:lpstr>Brief history</vt:lpstr>
      <vt:lpstr>Apple</vt:lpstr>
      <vt:lpstr>Apple DIVIDENDS</vt:lpstr>
      <vt:lpstr>Apple Earnings per share</vt:lpstr>
      <vt:lpstr>Apple Price per share</vt:lpstr>
      <vt:lpstr>Company Merits</vt:lpstr>
      <vt:lpstr>Brief History</vt:lpstr>
      <vt:lpstr>Which Company we think is the Best!</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montes</dc:creator>
  <cp:lastModifiedBy>david montes</cp:lastModifiedBy>
  <cp:revision>67</cp:revision>
  <dcterms:created xsi:type="dcterms:W3CDTF">2017-04-05T17:20:22Z</dcterms:created>
  <dcterms:modified xsi:type="dcterms:W3CDTF">2017-04-10T16:07:57Z</dcterms:modified>
</cp:coreProperties>
</file>